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2" r:id="rId6"/>
    <p:sldId id="260" r:id="rId7"/>
    <p:sldId id="263" r:id="rId8"/>
    <p:sldId id="268" r:id="rId9"/>
    <p:sldId id="265" r:id="rId10"/>
    <p:sldId id="267"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2" d="100"/>
          <a:sy n="82" d="100"/>
        </p:scale>
        <p:origin x="-1832" y="-1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1424153-225E-F648-AF64-102B18E8C97F}" type="datetimeFigureOut">
              <a:rPr lang="en-US" smtClean="0"/>
              <a:t>10/05/16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673704-80D9-1E4F-98E1-8D37529E8583}" type="slidenum">
              <a:rPr lang="en-US" smtClean="0"/>
              <a:t>‹n.›</a:t>
            </a:fld>
            <a:endParaRPr lang="en-US"/>
          </a:p>
        </p:txBody>
      </p:sp>
    </p:spTree>
    <p:extLst>
      <p:ext uri="{BB962C8B-B14F-4D97-AF65-F5344CB8AC3E}">
        <p14:creationId xmlns:p14="http://schemas.microsoft.com/office/powerpoint/2010/main" val="2955830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lang="en-US"/>
          </a:p>
        </p:txBody>
      </p:sp>
      <p:sp>
        <p:nvSpPr>
          <p:cNvPr id="4" name="Date Placeholder 3"/>
          <p:cNvSpPr>
            <a:spLocks noGrp="1"/>
          </p:cNvSpPr>
          <p:nvPr>
            <p:ph type="dt" sz="half" idx="10"/>
          </p:nvPr>
        </p:nvSpPr>
        <p:spPr/>
        <p:txBody>
          <a:bodyPr/>
          <a:lstStyle/>
          <a:p>
            <a:fld id="{B1424153-225E-F648-AF64-102B18E8C97F}" type="datetimeFigureOut">
              <a:rPr lang="en-US" smtClean="0"/>
              <a:t>10/05/16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673704-80D9-1E4F-98E1-8D37529E8583}" type="slidenum">
              <a:rPr lang="en-US" smtClean="0"/>
              <a:t>‹n.›</a:t>
            </a:fld>
            <a:endParaRPr lang="en-US"/>
          </a:p>
        </p:txBody>
      </p:sp>
    </p:spTree>
    <p:extLst>
      <p:ext uri="{BB962C8B-B14F-4D97-AF65-F5344CB8AC3E}">
        <p14:creationId xmlns:p14="http://schemas.microsoft.com/office/powerpoint/2010/main" val="4013731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fr-CH"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lang="en-US"/>
          </a:p>
        </p:txBody>
      </p:sp>
      <p:sp>
        <p:nvSpPr>
          <p:cNvPr id="4" name="Date Placeholder 3"/>
          <p:cNvSpPr>
            <a:spLocks noGrp="1"/>
          </p:cNvSpPr>
          <p:nvPr>
            <p:ph type="dt" sz="half" idx="10"/>
          </p:nvPr>
        </p:nvSpPr>
        <p:spPr/>
        <p:txBody>
          <a:bodyPr/>
          <a:lstStyle/>
          <a:p>
            <a:fld id="{B1424153-225E-F648-AF64-102B18E8C97F}" type="datetimeFigureOut">
              <a:rPr lang="en-US" smtClean="0"/>
              <a:t>10/05/16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673704-80D9-1E4F-98E1-8D37529E8583}" type="slidenum">
              <a:rPr lang="en-US" smtClean="0"/>
              <a:t>‹n.›</a:t>
            </a:fld>
            <a:endParaRPr lang="en-US"/>
          </a:p>
        </p:txBody>
      </p:sp>
    </p:spTree>
    <p:extLst>
      <p:ext uri="{BB962C8B-B14F-4D97-AF65-F5344CB8AC3E}">
        <p14:creationId xmlns:p14="http://schemas.microsoft.com/office/powerpoint/2010/main" val="15171442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lang="en-US"/>
          </a:p>
        </p:txBody>
      </p:sp>
      <p:sp>
        <p:nvSpPr>
          <p:cNvPr id="3" name="Content Placeholder 2"/>
          <p:cNvSpPr>
            <a:spLocks noGrp="1"/>
          </p:cNvSpPr>
          <p:nvPr>
            <p:ph idx="1"/>
          </p:nvPr>
        </p:nvSpPr>
        <p:spPr/>
        <p:txBody>
          <a:body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lang="en-US"/>
          </a:p>
        </p:txBody>
      </p:sp>
      <p:sp>
        <p:nvSpPr>
          <p:cNvPr id="4" name="Date Placeholder 3"/>
          <p:cNvSpPr>
            <a:spLocks noGrp="1"/>
          </p:cNvSpPr>
          <p:nvPr>
            <p:ph type="dt" sz="half" idx="10"/>
          </p:nvPr>
        </p:nvSpPr>
        <p:spPr/>
        <p:txBody>
          <a:bodyPr/>
          <a:lstStyle/>
          <a:p>
            <a:fld id="{B1424153-225E-F648-AF64-102B18E8C97F}" type="datetimeFigureOut">
              <a:rPr lang="en-US" smtClean="0"/>
              <a:t>10/05/16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673704-80D9-1E4F-98E1-8D37529E8583}" type="slidenum">
              <a:rPr lang="en-US" smtClean="0"/>
              <a:t>‹n.›</a:t>
            </a:fld>
            <a:endParaRPr lang="en-US"/>
          </a:p>
        </p:txBody>
      </p:sp>
    </p:spTree>
    <p:extLst>
      <p:ext uri="{BB962C8B-B14F-4D97-AF65-F5344CB8AC3E}">
        <p14:creationId xmlns:p14="http://schemas.microsoft.com/office/powerpoint/2010/main" val="6277154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fr-CH"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p>
            <a:fld id="{B1424153-225E-F648-AF64-102B18E8C97F}" type="datetimeFigureOut">
              <a:rPr lang="en-US" smtClean="0"/>
              <a:t>10/05/16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673704-80D9-1E4F-98E1-8D37529E8583}" type="slidenum">
              <a:rPr lang="en-US" smtClean="0"/>
              <a:t>‹n.›</a:t>
            </a:fld>
            <a:endParaRPr lang="en-US"/>
          </a:p>
        </p:txBody>
      </p:sp>
    </p:spTree>
    <p:extLst>
      <p:ext uri="{BB962C8B-B14F-4D97-AF65-F5344CB8AC3E}">
        <p14:creationId xmlns:p14="http://schemas.microsoft.com/office/powerpoint/2010/main" val="35635359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lang="en-US"/>
          </a:p>
        </p:txBody>
      </p:sp>
      <p:sp>
        <p:nvSpPr>
          <p:cNvPr id="5" name="Date Placeholder 4"/>
          <p:cNvSpPr>
            <a:spLocks noGrp="1"/>
          </p:cNvSpPr>
          <p:nvPr>
            <p:ph type="dt" sz="half" idx="10"/>
          </p:nvPr>
        </p:nvSpPr>
        <p:spPr/>
        <p:txBody>
          <a:bodyPr/>
          <a:lstStyle/>
          <a:p>
            <a:fld id="{B1424153-225E-F648-AF64-102B18E8C97F}" type="datetimeFigureOut">
              <a:rPr lang="en-US" smtClean="0"/>
              <a:t>10/05/16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673704-80D9-1E4F-98E1-8D37529E8583}" type="slidenum">
              <a:rPr lang="en-US" smtClean="0"/>
              <a:t>‹n.›</a:t>
            </a:fld>
            <a:endParaRPr lang="en-US"/>
          </a:p>
        </p:txBody>
      </p:sp>
    </p:spTree>
    <p:extLst>
      <p:ext uri="{BB962C8B-B14F-4D97-AF65-F5344CB8AC3E}">
        <p14:creationId xmlns:p14="http://schemas.microsoft.com/office/powerpoint/2010/main" val="20264109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CH"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lang="en-US"/>
          </a:p>
        </p:txBody>
      </p:sp>
      <p:sp>
        <p:nvSpPr>
          <p:cNvPr id="7" name="Date Placeholder 6"/>
          <p:cNvSpPr>
            <a:spLocks noGrp="1"/>
          </p:cNvSpPr>
          <p:nvPr>
            <p:ph type="dt" sz="half" idx="10"/>
          </p:nvPr>
        </p:nvSpPr>
        <p:spPr/>
        <p:txBody>
          <a:bodyPr/>
          <a:lstStyle/>
          <a:p>
            <a:fld id="{B1424153-225E-F648-AF64-102B18E8C97F}" type="datetimeFigureOut">
              <a:rPr lang="en-US" smtClean="0"/>
              <a:t>10/05/16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2673704-80D9-1E4F-98E1-8D37529E8583}" type="slidenum">
              <a:rPr lang="en-US" smtClean="0"/>
              <a:t>‹n.›</a:t>
            </a:fld>
            <a:endParaRPr lang="en-US"/>
          </a:p>
        </p:txBody>
      </p:sp>
    </p:spTree>
    <p:extLst>
      <p:ext uri="{BB962C8B-B14F-4D97-AF65-F5344CB8AC3E}">
        <p14:creationId xmlns:p14="http://schemas.microsoft.com/office/powerpoint/2010/main" val="11195534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lang="en-US"/>
          </a:p>
        </p:txBody>
      </p:sp>
      <p:sp>
        <p:nvSpPr>
          <p:cNvPr id="3" name="Date Placeholder 2"/>
          <p:cNvSpPr>
            <a:spLocks noGrp="1"/>
          </p:cNvSpPr>
          <p:nvPr>
            <p:ph type="dt" sz="half" idx="10"/>
          </p:nvPr>
        </p:nvSpPr>
        <p:spPr/>
        <p:txBody>
          <a:bodyPr/>
          <a:lstStyle/>
          <a:p>
            <a:fld id="{B1424153-225E-F648-AF64-102B18E8C97F}" type="datetimeFigureOut">
              <a:rPr lang="en-US" smtClean="0"/>
              <a:t>10/05/16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673704-80D9-1E4F-98E1-8D37529E8583}" type="slidenum">
              <a:rPr lang="en-US" smtClean="0"/>
              <a:t>‹n.›</a:t>
            </a:fld>
            <a:endParaRPr lang="en-US"/>
          </a:p>
        </p:txBody>
      </p:sp>
    </p:spTree>
    <p:extLst>
      <p:ext uri="{BB962C8B-B14F-4D97-AF65-F5344CB8AC3E}">
        <p14:creationId xmlns:p14="http://schemas.microsoft.com/office/powerpoint/2010/main" val="4112745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424153-225E-F648-AF64-102B18E8C97F}" type="datetimeFigureOut">
              <a:rPr lang="en-US" smtClean="0"/>
              <a:t>10/05/16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2673704-80D9-1E4F-98E1-8D37529E8583}" type="slidenum">
              <a:rPr lang="en-US" smtClean="0"/>
              <a:t>‹n.›</a:t>
            </a:fld>
            <a:endParaRPr lang="en-US"/>
          </a:p>
        </p:txBody>
      </p:sp>
    </p:spTree>
    <p:extLst>
      <p:ext uri="{BB962C8B-B14F-4D97-AF65-F5344CB8AC3E}">
        <p14:creationId xmlns:p14="http://schemas.microsoft.com/office/powerpoint/2010/main" val="9704228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fr-CH"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p>
            <a:fld id="{B1424153-225E-F648-AF64-102B18E8C97F}" type="datetimeFigureOut">
              <a:rPr lang="en-US" smtClean="0"/>
              <a:t>10/05/16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673704-80D9-1E4F-98E1-8D37529E8583}" type="slidenum">
              <a:rPr lang="en-US" smtClean="0"/>
              <a:t>‹n.›</a:t>
            </a:fld>
            <a:endParaRPr lang="en-US"/>
          </a:p>
        </p:txBody>
      </p:sp>
    </p:spTree>
    <p:extLst>
      <p:ext uri="{BB962C8B-B14F-4D97-AF65-F5344CB8AC3E}">
        <p14:creationId xmlns:p14="http://schemas.microsoft.com/office/powerpoint/2010/main" val="2062965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fr-CH"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p>
            <a:fld id="{B1424153-225E-F648-AF64-102B18E8C97F}" type="datetimeFigureOut">
              <a:rPr lang="en-US" smtClean="0"/>
              <a:t>10/05/16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673704-80D9-1E4F-98E1-8D37529E8583}" type="slidenum">
              <a:rPr lang="en-US" smtClean="0"/>
              <a:t>‹n.›</a:t>
            </a:fld>
            <a:endParaRPr lang="en-US"/>
          </a:p>
        </p:txBody>
      </p:sp>
    </p:spTree>
    <p:extLst>
      <p:ext uri="{BB962C8B-B14F-4D97-AF65-F5344CB8AC3E}">
        <p14:creationId xmlns:p14="http://schemas.microsoft.com/office/powerpoint/2010/main" val="57394188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424153-225E-F648-AF64-102B18E8C97F}" type="datetimeFigureOut">
              <a:rPr lang="en-US" smtClean="0"/>
              <a:t>10/05/16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673704-80D9-1E4F-98E1-8D37529E8583}" type="slidenum">
              <a:rPr lang="en-US" smtClean="0"/>
              <a:t>‹n.›</a:t>
            </a:fld>
            <a:endParaRPr lang="en-US"/>
          </a:p>
        </p:txBody>
      </p:sp>
    </p:spTree>
    <p:extLst>
      <p:ext uri="{BB962C8B-B14F-4D97-AF65-F5344CB8AC3E}">
        <p14:creationId xmlns:p14="http://schemas.microsoft.com/office/powerpoint/2010/main" val="19141911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1611"/>
            <a:ext cx="7772400" cy="4326884"/>
          </a:xfrm>
        </p:spPr>
        <p:txBody>
          <a:bodyPr>
            <a:normAutofit/>
          </a:bodyPr>
          <a:lstStyle/>
          <a:p>
            <a:r>
              <a:rPr lang="en-US" sz="3600" b="1" dirty="0" smtClean="0"/>
              <a:t>SOURCES OF LAW AND THE CONSTITUTIONAL FUNCTIONS OF (ECONOMIC) COURTS TO INTERPRET AND APPLY THEM IN CONFORMITY WITH PRINCIPLES OF JUSTICE AND HUMAN RIGHTS </a:t>
            </a:r>
            <a:endParaRPr lang="en-US" sz="3600" b="1" dirty="0"/>
          </a:p>
        </p:txBody>
      </p:sp>
      <p:sp>
        <p:nvSpPr>
          <p:cNvPr id="3" name="Subtitle 2"/>
          <p:cNvSpPr>
            <a:spLocks noGrp="1"/>
          </p:cNvSpPr>
          <p:nvPr>
            <p:ph type="subTitle" idx="1"/>
          </p:nvPr>
        </p:nvSpPr>
        <p:spPr>
          <a:xfrm>
            <a:off x="1371600" y="4286800"/>
            <a:ext cx="6400800" cy="1351999"/>
          </a:xfrm>
        </p:spPr>
        <p:txBody>
          <a:bodyPr>
            <a:normAutofit fontScale="92500" lnSpcReduction="20000"/>
          </a:bodyPr>
          <a:lstStyle/>
          <a:p>
            <a:endParaRPr lang="en-US" dirty="0" smtClean="0"/>
          </a:p>
          <a:p>
            <a:r>
              <a:rPr lang="en-US" sz="2800" dirty="0" smtClean="0"/>
              <a:t>Prof. Dr. Ernst-U. Petersmann</a:t>
            </a:r>
          </a:p>
          <a:p>
            <a:r>
              <a:rPr lang="en-US" sz="2800" dirty="0" smtClean="0"/>
              <a:t>European University Institute, Florence</a:t>
            </a:r>
            <a:endParaRPr lang="en-US" sz="2800" dirty="0"/>
          </a:p>
        </p:txBody>
      </p:sp>
    </p:spTree>
    <p:extLst>
      <p:ext uri="{BB962C8B-B14F-4D97-AF65-F5344CB8AC3E}">
        <p14:creationId xmlns:p14="http://schemas.microsoft.com/office/powerpoint/2010/main" val="41661174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179388" y="0"/>
            <a:ext cx="8640762" cy="981075"/>
          </a:xfrm>
        </p:spPr>
        <p:txBody>
          <a:bodyPr/>
          <a:lstStyle/>
          <a:p>
            <a:r>
              <a:rPr lang="en-US" sz="2800" b="1" dirty="0" smtClean="0">
                <a:latin typeface="Calibri" charset="0"/>
              </a:rPr>
              <a:t>Judicial balancing of rights </a:t>
            </a:r>
            <a:r>
              <a:rPr lang="en-US" sz="2800" b="1" dirty="0">
                <a:latin typeface="Calibri" charset="0"/>
              </a:rPr>
              <a:t>of governments with ‘constitutional justice’ and rights of citizens?</a:t>
            </a:r>
          </a:p>
        </p:txBody>
      </p:sp>
      <p:sp>
        <p:nvSpPr>
          <p:cNvPr id="19458" name="Content Placeholder 2"/>
          <p:cNvSpPr>
            <a:spLocks noGrp="1"/>
          </p:cNvSpPr>
          <p:nvPr>
            <p:ph idx="1"/>
          </p:nvPr>
        </p:nvSpPr>
        <p:spPr>
          <a:xfrm>
            <a:off x="250825" y="1052513"/>
            <a:ext cx="8713788" cy="5805487"/>
          </a:xfrm>
        </p:spPr>
        <p:txBody>
          <a:bodyPr>
            <a:normAutofit lnSpcReduction="10000"/>
          </a:bodyPr>
          <a:lstStyle/>
          <a:p>
            <a:r>
              <a:rPr lang="en-US" sz="2800" b="1" dirty="0">
                <a:latin typeface="Calibri" charset="0"/>
              </a:rPr>
              <a:t>Privacy rights </a:t>
            </a:r>
            <a:r>
              <a:rPr lang="en-US" sz="2800" b="1" dirty="0" err="1">
                <a:latin typeface="Calibri" charset="0"/>
              </a:rPr>
              <a:t>vs</a:t>
            </a:r>
            <a:r>
              <a:rPr lang="en-US" sz="2800" b="1" dirty="0">
                <a:latin typeface="Calibri" charset="0"/>
              </a:rPr>
              <a:t> governmental ‘content control’ (</a:t>
            </a:r>
            <a:r>
              <a:rPr lang="en-US" sz="2800" b="1" dirty="0" smtClean="0">
                <a:latin typeface="Calibri" charset="0"/>
              </a:rPr>
              <a:t>ECJ </a:t>
            </a:r>
            <a:r>
              <a:rPr lang="en-US" sz="2800" b="1" dirty="0" err="1" smtClean="0">
                <a:latin typeface="Calibri" charset="0"/>
              </a:rPr>
              <a:t>vs</a:t>
            </a:r>
            <a:r>
              <a:rPr lang="en-US" sz="2800" b="1" dirty="0" smtClean="0">
                <a:latin typeface="Calibri" charset="0"/>
              </a:rPr>
              <a:t> WTO jurisprudence)?</a:t>
            </a:r>
            <a:endParaRPr lang="en-US" sz="2800" b="1" dirty="0">
              <a:latin typeface="Calibri" charset="0"/>
            </a:endParaRPr>
          </a:p>
          <a:p>
            <a:r>
              <a:rPr lang="en-US" sz="2800" b="1" dirty="0">
                <a:latin typeface="Calibri" charset="0"/>
              </a:rPr>
              <a:t>Individual ‘access to justice’ (</a:t>
            </a:r>
            <a:r>
              <a:rPr lang="en-US" sz="2800" b="1" dirty="0" err="1">
                <a:latin typeface="Calibri" charset="0"/>
              </a:rPr>
              <a:t>eg</a:t>
            </a:r>
            <a:r>
              <a:rPr lang="en-US" sz="2800" b="1" dirty="0">
                <a:latin typeface="Calibri" charset="0"/>
              </a:rPr>
              <a:t> Art. 13 AD) </a:t>
            </a:r>
            <a:r>
              <a:rPr lang="en-US" sz="2800" b="1" dirty="0" err="1">
                <a:latin typeface="Calibri" charset="0"/>
              </a:rPr>
              <a:t>vs</a:t>
            </a:r>
            <a:r>
              <a:rPr lang="en-US" sz="2800" b="1" dirty="0">
                <a:latin typeface="Calibri" charset="0"/>
              </a:rPr>
              <a:t> lack of impartiality/independence of courts and governmental violations of WTO law? (</a:t>
            </a:r>
            <a:r>
              <a:rPr lang="en-US" sz="2800" b="1" dirty="0" err="1">
                <a:latin typeface="Calibri" charset="0"/>
              </a:rPr>
              <a:t>eg</a:t>
            </a:r>
            <a:r>
              <a:rPr lang="en-US" sz="2800" b="1" dirty="0">
                <a:latin typeface="Calibri" charset="0"/>
              </a:rPr>
              <a:t> ‘zeroing jurisprudence’)</a:t>
            </a:r>
          </a:p>
          <a:p>
            <a:r>
              <a:rPr lang="en-US" sz="2800" b="1" dirty="0">
                <a:latin typeface="Calibri" charset="0"/>
              </a:rPr>
              <a:t>GATS mode 4 commitments </a:t>
            </a:r>
            <a:r>
              <a:rPr lang="en-US" sz="2800" b="1" dirty="0" err="1">
                <a:latin typeface="Calibri" charset="0"/>
              </a:rPr>
              <a:t>vs</a:t>
            </a:r>
            <a:r>
              <a:rPr lang="en-US" sz="2800" b="1" dirty="0">
                <a:latin typeface="Calibri" charset="0"/>
              </a:rPr>
              <a:t> human rights</a:t>
            </a:r>
          </a:p>
          <a:p>
            <a:r>
              <a:rPr lang="en-US" sz="2800" b="1" dirty="0">
                <a:latin typeface="Calibri" charset="0"/>
              </a:rPr>
              <a:t>Differential preferences depending on human rights protection in LDCs (EC-preferences)</a:t>
            </a:r>
          </a:p>
          <a:p>
            <a:r>
              <a:rPr lang="en-US" sz="2800" b="1" dirty="0">
                <a:latin typeface="Calibri" charset="0"/>
              </a:rPr>
              <a:t>Justification of differential trade restrictions by democratic diversity </a:t>
            </a:r>
            <a:r>
              <a:rPr lang="en-US" sz="2800" b="1" dirty="0" smtClean="0">
                <a:latin typeface="Calibri" charset="0"/>
              </a:rPr>
              <a:t>(ECJ Omega </a:t>
            </a:r>
            <a:r>
              <a:rPr lang="en-US" sz="2800" b="1" dirty="0">
                <a:latin typeface="Calibri" charset="0"/>
              </a:rPr>
              <a:t>case), health rights (compulsory </a:t>
            </a:r>
            <a:r>
              <a:rPr lang="en-US" sz="2800" b="1" dirty="0" err="1">
                <a:latin typeface="Calibri" charset="0"/>
              </a:rPr>
              <a:t>licences</a:t>
            </a:r>
            <a:r>
              <a:rPr lang="en-US" sz="2800" b="1" dirty="0">
                <a:latin typeface="Calibri" charset="0"/>
              </a:rPr>
              <a:t>) or environmental rights</a:t>
            </a:r>
          </a:p>
          <a:p>
            <a:r>
              <a:rPr lang="en-US" sz="2800" b="1" dirty="0">
                <a:latin typeface="Calibri" charset="0"/>
              </a:rPr>
              <a:t>Trading + property rights </a:t>
            </a:r>
            <a:r>
              <a:rPr lang="en-US" sz="2800" b="1" dirty="0" err="1">
                <a:latin typeface="Calibri" charset="0"/>
              </a:rPr>
              <a:t>vs</a:t>
            </a:r>
            <a:r>
              <a:rPr lang="en-US" sz="2800" b="1" dirty="0">
                <a:latin typeface="Calibri" charset="0"/>
              </a:rPr>
              <a:t> WTO-inconsistent restrictions (</a:t>
            </a:r>
            <a:r>
              <a:rPr lang="en-US" sz="2800" b="1" dirty="0" err="1">
                <a:latin typeface="Calibri" charset="0"/>
              </a:rPr>
              <a:t>eg</a:t>
            </a:r>
            <a:r>
              <a:rPr lang="en-US" sz="2800" b="1" dirty="0">
                <a:latin typeface="Calibri" charset="0"/>
              </a:rPr>
              <a:t> judicial comity in ISDS, FTA courts)?</a:t>
            </a:r>
          </a:p>
          <a:p>
            <a:endParaRPr lang="en-US" sz="2800" b="1" dirty="0">
              <a:latin typeface="Calibri" charset="0"/>
            </a:endParaRPr>
          </a:p>
          <a:p>
            <a:endParaRPr lang="en-US" sz="2800" b="1" dirty="0">
              <a:latin typeface="Calibri" charset="0"/>
            </a:endParaRPr>
          </a:p>
        </p:txBody>
      </p:sp>
    </p:spTree>
    <p:extLst>
      <p:ext uri="{BB962C8B-B14F-4D97-AF65-F5344CB8AC3E}">
        <p14:creationId xmlns:p14="http://schemas.microsoft.com/office/powerpoint/2010/main" val="2270355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09538"/>
          </a:xfrm>
        </p:spPr>
        <p:txBody>
          <a:bodyPr>
            <a:normAutofit/>
          </a:bodyPr>
          <a:lstStyle/>
          <a:p>
            <a:r>
              <a:rPr lang="en-US" sz="3200" b="1" dirty="0" smtClean="0"/>
              <a:t>Sources and Interpretation of International Law</a:t>
            </a:r>
            <a:endParaRPr lang="en-US" sz="3200" b="1" dirty="0"/>
          </a:p>
        </p:txBody>
      </p:sp>
      <p:sp>
        <p:nvSpPr>
          <p:cNvPr id="3" name="Content Placeholder 2"/>
          <p:cNvSpPr>
            <a:spLocks noGrp="1"/>
          </p:cNvSpPr>
          <p:nvPr>
            <p:ph idx="1"/>
          </p:nvPr>
        </p:nvSpPr>
        <p:spPr>
          <a:xfrm>
            <a:off x="240293" y="909538"/>
            <a:ext cx="8719195" cy="5766125"/>
          </a:xfrm>
        </p:spPr>
        <p:txBody>
          <a:bodyPr>
            <a:normAutofit fontScale="85000" lnSpcReduction="20000"/>
          </a:bodyPr>
          <a:lstStyle/>
          <a:p>
            <a:r>
              <a:rPr lang="en-US" sz="2800" b="1" dirty="0" smtClean="0"/>
              <a:t>Article 38 ICJ Statute: int’l treaties, custom, general principles of law – judicial decisions and teaching as subsidiary means for the determination of rules of law</a:t>
            </a:r>
          </a:p>
          <a:p>
            <a:r>
              <a:rPr lang="en-US" sz="2800" b="1" dirty="0" smtClean="0"/>
              <a:t>Art. 31:1 VCLT: treaty interpretation ‘in good faith in accordance with the ordinary meaning to be given to the terms of the treaty in their context and in the light of its object and purpose’ &gt; ‘principles of interpretation’&gt;  leave open whether the text, the ‘real intent’ or ‘object and purpose’ should prevail; use of ‘incomplete’ agreements and of indeterminate legal terms is ‘efficient’ &gt; need for democratic + judicial clarifications</a:t>
            </a:r>
          </a:p>
          <a:p>
            <a:r>
              <a:rPr lang="en-US" sz="2800" b="1" dirty="0" smtClean="0"/>
              <a:t>Art. 31:3 VCLT: taking into account also subsequent agreements, practices and relevant rules of IL applicable in the relations between the parties &gt; dynamic and ‘systemic interpretation’</a:t>
            </a:r>
          </a:p>
          <a:p>
            <a:r>
              <a:rPr lang="en-US" sz="2800" b="1" dirty="0" smtClean="0"/>
              <a:t>Art. 32: supplementary means of interpretation</a:t>
            </a:r>
          </a:p>
          <a:p>
            <a:r>
              <a:rPr lang="en-US" sz="2800" b="1" dirty="0" smtClean="0"/>
              <a:t>Preamble VCLT: ‘principles of justice’, incl. also ‘human rights and fundamental freedoms for all’ and other UN Charter principles &gt; do universal recognition of human rights and  globalization require a ‘constitutional paradigm change’ of PIL?</a:t>
            </a:r>
            <a:endParaRPr lang="en-US" sz="2800" b="1" dirty="0"/>
          </a:p>
        </p:txBody>
      </p:sp>
    </p:spTree>
    <p:extLst>
      <p:ext uri="{BB962C8B-B14F-4D97-AF65-F5344CB8AC3E}">
        <p14:creationId xmlns:p14="http://schemas.microsoft.com/office/powerpoint/2010/main" val="76779399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89410"/>
          </a:xfrm>
        </p:spPr>
        <p:txBody>
          <a:bodyPr>
            <a:normAutofit/>
          </a:bodyPr>
          <a:lstStyle/>
          <a:p>
            <a:r>
              <a:rPr lang="en-US" sz="2800" b="1" dirty="0" smtClean="0"/>
              <a:t>Constitutional Functions of PIL and Courts of Justice?</a:t>
            </a:r>
            <a:endParaRPr lang="en-US" sz="2800" b="1" dirty="0"/>
          </a:p>
        </p:txBody>
      </p:sp>
      <p:sp>
        <p:nvSpPr>
          <p:cNvPr id="3" name="Content Placeholder 2"/>
          <p:cNvSpPr>
            <a:spLocks noGrp="1"/>
          </p:cNvSpPr>
          <p:nvPr>
            <p:ph idx="1"/>
          </p:nvPr>
        </p:nvSpPr>
        <p:spPr>
          <a:xfrm>
            <a:off x="240293" y="789410"/>
            <a:ext cx="8650541" cy="6068589"/>
          </a:xfrm>
        </p:spPr>
        <p:txBody>
          <a:bodyPr>
            <a:normAutofit fontScale="85000" lnSpcReduction="20000"/>
          </a:bodyPr>
          <a:lstStyle/>
          <a:p>
            <a:r>
              <a:rPr lang="en-US" sz="2400" b="1" dirty="0" smtClean="0"/>
              <a:t>Universal recognition of human rights and ‘access to justice’ as ‘rules of recognition’ and democratic justification of national and int’l law (rather than ‘legality’ and power-oriented legal customs)? ‘Democratic capabilities depend on institutionalizing ‘public reason’ and ‘principles of justice’ through ‘constitutionalism’</a:t>
            </a:r>
          </a:p>
          <a:p>
            <a:r>
              <a:rPr lang="en-US" sz="2400" b="1" dirty="0" smtClean="0"/>
              <a:t>Also globalization and its transformation of national into int’l public goods (PGs) require a ‘paradigm change’ &gt; </a:t>
            </a:r>
            <a:r>
              <a:rPr lang="en-US" sz="2400" b="1" dirty="0"/>
              <a:t>n</a:t>
            </a:r>
            <a:r>
              <a:rPr lang="en-US" sz="2400" b="1" dirty="0" smtClean="0"/>
              <a:t>ational Constitutions as ‘partial constitutions’ that depend on int’l ‘treaty constitutions’ for protecting human rights + other PGs &gt; 6 stages of ‘constitutionalism’ beyond ‘We the People’ &gt; constitutional functions of courts of justice </a:t>
            </a:r>
          </a:p>
          <a:p>
            <a:r>
              <a:rPr lang="en-US" sz="2400" b="1" dirty="0" smtClean="0"/>
              <a:t>Multilevel ‘constitutionalism’ as dynamic processes of democratic and judicial transformation of ‘principles of justice’ into legal practices &gt; ‘constitutional pluralism’ and ‘interactional law’</a:t>
            </a:r>
          </a:p>
          <a:p>
            <a:r>
              <a:rPr lang="en-US" sz="2400" b="1" dirty="0" smtClean="0"/>
              <a:t>Does domination of UN/WTO institutions by intergovernmental power politics justify judicial rule-clarification of ‘principles of justice’ and ‘incomplete PGs treaties’? ECJ, EFTA Court, </a:t>
            </a:r>
            <a:r>
              <a:rPr lang="en-US" sz="2400" b="1" dirty="0" err="1" smtClean="0"/>
              <a:t>ECtHR</a:t>
            </a:r>
            <a:r>
              <a:rPr lang="en-US" sz="2400" b="1" dirty="0" smtClean="0"/>
              <a:t> as ‘guardians’ of fundamental rights of citizens &gt; </a:t>
            </a:r>
            <a:r>
              <a:rPr lang="en-US" sz="2400" b="1" dirty="0"/>
              <a:t>j</a:t>
            </a:r>
            <a:r>
              <a:rPr lang="en-US" sz="2400" b="1" dirty="0" smtClean="0"/>
              <a:t>udicial comity &gt; ‘constitutional justice’ &gt; neglect of human rights in many UN, WTO, investment courts</a:t>
            </a:r>
          </a:p>
          <a:p>
            <a:r>
              <a:rPr lang="en-US" sz="2400" b="1" dirty="0" smtClean="0"/>
              <a:t>Why remain ‘constitutional interpretations’ rare in UN and WTO jurisprudence and investment arbitration? Non-inclusive ‘public reason’ limits democratic capabilities &gt; courts of justice as ‘exemplar of public reason’ (Rawls) also in int’l relations dominated by power politics? </a:t>
            </a:r>
          </a:p>
          <a:p>
            <a:endParaRPr lang="en-US" sz="2400" b="1" dirty="0"/>
          </a:p>
          <a:p>
            <a:endParaRPr lang="en-US" sz="2400" b="1" dirty="0"/>
          </a:p>
        </p:txBody>
      </p:sp>
    </p:spTree>
    <p:extLst>
      <p:ext uri="{BB962C8B-B14F-4D97-AF65-F5344CB8AC3E}">
        <p14:creationId xmlns:p14="http://schemas.microsoft.com/office/powerpoint/2010/main" val="329733721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473" y="120127"/>
            <a:ext cx="8856507" cy="1252759"/>
          </a:xfrm>
        </p:spPr>
        <p:txBody>
          <a:bodyPr>
            <a:noAutofit/>
          </a:bodyPr>
          <a:lstStyle/>
          <a:p>
            <a:r>
              <a:rPr lang="en-US" sz="2800" b="1" dirty="0" smtClean="0"/>
              <a:t>Case-study 1: From Article XXIII GATT to compulsory jurisdiction </a:t>
            </a:r>
            <a:r>
              <a:rPr lang="en-US" sz="2800" b="1" dirty="0"/>
              <a:t>&gt;</a:t>
            </a:r>
            <a:r>
              <a:rPr lang="en-US" sz="2800" b="1" dirty="0" smtClean="0"/>
              <a:t> clarification of ‘violation complaints’, ‘non-violation complaints’ and ‘situation complaints’</a:t>
            </a:r>
            <a:endParaRPr lang="en-US" sz="2800" b="1" dirty="0"/>
          </a:p>
        </p:txBody>
      </p:sp>
      <p:sp>
        <p:nvSpPr>
          <p:cNvPr id="3" name="Content Placeholder 2"/>
          <p:cNvSpPr>
            <a:spLocks noGrp="1"/>
          </p:cNvSpPr>
          <p:nvPr>
            <p:ph idx="1"/>
          </p:nvPr>
        </p:nvSpPr>
        <p:spPr>
          <a:xfrm>
            <a:off x="154473" y="1600200"/>
            <a:ext cx="8856507" cy="5257800"/>
          </a:xfrm>
        </p:spPr>
        <p:txBody>
          <a:bodyPr>
            <a:normAutofit lnSpcReduction="10000"/>
          </a:bodyPr>
          <a:lstStyle/>
          <a:p>
            <a:pPr marL="0" indent="0">
              <a:buNone/>
            </a:pPr>
            <a:r>
              <a:rPr lang="en-US" sz="2400" b="1" dirty="0" smtClean="0"/>
              <a:t>1.	‘If any contracting party should consider that any benefit accruing to it … under this Agreement is being nullified or impaired or that the attainment of any objective of the Agreement is being impeded as a result of</a:t>
            </a:r>
          </a:p>
          <a:p>
            <a:pPr marL="457200" indent="-457200">
              <a:buAutoNum type="alphaLcParenR"/>
            </a:pPr>
            <a:r>
              <a:rPr lang="en-US" sz="2400" b="1" dirty="0" smtClean="0"/>
              <a:t>the failure of another contracting party to carry out its obligations under this Agreement, or</a:t>
            </a:r>
          </a:p>
          <a:p>
            <a:pPr marL="457200" indent="-457200">
              <a:buAutoNum type="alphaLcParenR"/>
            </a:pPr>
            <a:r>
              <a:rPr lang="en-US" sz="2400" b="1" dirty="0"/>
              <a:t>t</a:t>
            </a:r>
            <a:r>
              <a:rPr lang="en-US" sz="2400" b="1" dirty="0" smtClean="0"/>
              <a:t>he application by another contracting party of any measure, whether or not it conflicts with the provisions of this Agreement,</a:t>
            </a:r>
          </a:p>
          <a:p>
            <a:pPr marL="457200" indent="-457200">
              <a:buAutoNum type="alphaLcParenR"/>
            </a:pPr>
            <a:r>
              <a:rPr lang="en-US" sz="2400" b="1" dirty="0"/>
              <a:t>o</a:t>
            </a:r>
            <a:r>
              <a:rPr lang="en-US" sz="2400" b="1" dirty="0" smtClean="0"/>
              <a:t>r the existence of any other situation,</a:t>
            </a:r>
          </a:p>
          <a:p>
            <a:pPr marL="0" indent="0">
              <a:buNone/>
            </a:pPr>
            <a:r>
              <a:rPr lang="en-US" sz="2400" b="1" dirty="0"/>
              <a:t>t</a:t>
            </a:r>
            <a:r>
              <a:rPr lang="en-US" sz="2400" b="1" dirty="0" smtClean="0"/>
              <a:t>he contracting party may … make written representations … to the other contracting party or parties which it considers to be concerned’….</a:t>
            </a:r>
          </a:p>
          <a:p>
            <a:pPr marL="0" indent="0">
              <a:buNone/>
            </a:pPr>
            <a:r>
              <a:rPr lang="en-US" sz="2400" b="1" dirty="0" smtClean="0"/>
              <a:t>2.	‘… the matter may be referred to the CPs’ &gt; ‘shall make appropriate recommendations … or give a ruling on the matter’…. </a:t>
            </a:r>
            <a:endParaRPr lang="en-US" sz="2400" b="1" dirty="0"/>
          </a:p>
        </p:txBody>
      </p:sp>
    </p:spTree>
    <p:extLst>
      <p:ext uri="{BB962C8B-B14F-4D97-AF65-F5344CB8AC3E}">
        <p14:creationId xmlns:p14="http://schemas.microsoft.com/office/powerpoint/2010/main" val="405931930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120146" y="1"/>
            <a:ext cx="9023854" cy="789409"/>
          </a:xfrm>
        </p:spPr>
        <p:txBody>
          <a:bodyPr/>
          <a:lstStyle/>
          <a:p>
            <a:pPr eaLnBrk="1" hangingPunct="1"/>
            <a:r>
              <a:rPr lang="en-GB" sz="2400" b="1" dirty="0" smtClean="0">
                <a:latin typeface="Arial" charset="0"/>
                <a:ea typeface="MS PGothic" charset="0"/>
              </a:rPr>
              <a:t>‘Justice </a:t>
            </a:r>
            <a:r>
              <a:rPr lang="en-GB" sz="2400" b="1" dirty="0">
                <a:latin typeface="Arial" charset="0"/>
                <a:ea typeface="MS PGothic" charset="0"/>
              </a:rPr>
              <a:t>in Robes</a:t>
            </a:r>
            <a:r>
              <a:rPr lang="en-GB" sz="2400" b="1" dirty="0" smtClean="0">
                <a:latin typeface="Arial" charset="0"/>
                <a:ea typeface="MS PGothic" charset="0"/>
              </a:rPr>
              <a:t>’? </a:t>
            </a:r>
            <a:r>
              <a:rPr lang="en-GB" sz="2400" b="1" dirty="0" err="1">
                <a:latin typeface="Arial" charset="0"/>
                <a:ea typeface="MS PGothic" charset="0"/>
              </a:rPr>
              <a:t>Dworkin’s</a:t>
            </a:r>
            <a:r>
              <a:rPr lang="en-GB" sz="2400" b="1" dirty="0">
                <a:latin typeface="Arial" charset="0"/>
                <a:ea typeface="MS PGothic" charset="0"/>
              </a:rPr>
              <a:t> ‘4 stages of legal theory’ </a:t>
            </a:r>
          </a:p>
        </p:txBody>
      </p:sp>
      <p:sp>
        <p:nvSpPr>
          <p:cNvPr id="23554" name="Content Placeholder 2"/>
          <p:cNvSpPr>
            <a:spLocks noGrp="1"/>
          </p:cNvSpPr>
          <p:nvPr>
            <p:ph idx="1"/>
          </p:nvPr>
        </p:nvSpPr>
        <p:spPr>
          <a:xfrm>
            <a:off x="457200" y="789410"/>
            <a:ext cx="8229600" cy="6068590"/>
          </a:xfrm>
        </p:spPr>
        <p:txBody>
          <a:bodyPr/>
          <a:lstStyle/>
          <a:p>
            <a:pPr>
              <a:lnSpc>
                <a:spcPct val="90000"/>
              </a:lnSpc>
            </a:pPr>
            <a:r>
              <a:rPr lang="en-GB" sz="2000" b="1" i="1" dirty="0" smtClean="0">
                <a:latin typeface="Arial" charset="0"/>
                <a:ea typeface="MS PGothic" charset="0"/>
              </a:rPr>
              <a:t>Semantic </a:t>
            </a:r>
            <a:r>
              <a:rPr lang="en-GB" sz="2000" b="1" i="1" dirty="0">
                <a:latin typeface="Arial" charset="0"/>
                <a:ea typeface="MS PGothic" charset="0"/>
              </a:rPr>
              <a:t>stage</a:t>
            </a:r>
            <a:r>
              <a:rPr lang="en-GB" sz="2000" b="1" dirty="0">
                <a:latin typeface="Arial" charset="0"/>
                <a:ea typeface="MS PGothic" charset="0"/>
              </a:rPr>
              <a:t>: interpretation of indeterminate concepts in light of practice of all affected persons using this concept</a:t>
            </a:r>
          </a:p>
          <a:p>
            <a:pPr eaLnBrk="1" hangingPunct="1">
              <a:lnSpc>
                <a:spcPct val="90000"/>
              </a:lnSpc>
            </a:pPr>
            <a:r>
              <a:rPr lang="en-GB" sz="2000" b="1" i="1" dirty="0">
                <a:latin typeface="Arial" charset="0"/>
                <a:ea typeface="MS PGothic" charset="0"/>
              </a:rPr>
              <a:t>Jurisprudential stage: </a:t>
            </a:r>
            <a:r>
              <a:rPr lang="en-GB" sz="2000" b="1" dirty="0">
                <a:latin typeface="Arial" charset="0"/>
                <a:ea typeface="MS PGothic" charset="0"/>
              </a:rPr>
              <a:t>interpretation must realize the legal values (</a:t>
            </a:r>
            <a:r>
              <a:rPr lang="en-GB" sz="2000" b="1" dirty="0" err="1">
                <a:latin typeface="Arial" charset="0"/>
                <a:ea typeface="MS PGothic" charset="0"/>
              </a:rPr>
              <a:t>eg</a:t>
            </a:r>
            <a:r>
              <a:rPr lang="en-GB" sz="2000" b="1" dirty="0">
                <a:latin typeface="Arial" charset="0"/>
                <a:ea typeface="MS PGothic" charset="0"/>
              </a:rPr>
              <a:t> political integrity, coherent protection of rights of all citizens – how to protect </a:t>
            </a:r>
            <a:r>
              <a:rPr lang="en-GB" sz="2000" b="1" dirty="0" smtClean="0">
                <a:latin typeface="Arial" charset="0"/>
                <a:ea typeface="MS PGothic" charset="0"/>
              </a:rPr>
              <a:t>human rights in GATT/WTO?) </a:t>
            </a:r>
            <a:endParaRPr lang="en-GB" sz="2000" b="1" dirty="0">
              <a:latin typeface="Arial" charset="0"/>
              <a:ea typeface="MS PGothic" charset="0"/>
            </a:endParaRPr>
          </a:p>
          <a:p>
            <a:pPr eaLnBrk="1" hangingPunct="1">
              <a:lnSpc>
                <a:spcPct val="90000"/>
              </a:lnSpc>
            </a:pPr>
            <a:r>
              <a:rPr lang="en-GB" sz="2000" b="1" i="1" dirty="0">
                <a:latin typeface="Arial" charset="0"/>
                <a:ea typeface="MS PGothic" charset="0"/>
              </a:rPr>
              <a:t>Doctrinal stage: </a:t>
            </a:r>
            <a:r>
              <a:rPr lang="en-GB" sz="2000" b="1" dirty="0">
                <a:latin typeface="Arial" charset="0"/>
                <a:ea typeface="MS PGothic" charset="0"/>
              </a:rPr>
              <a:t>interpretation must justify legal practice as ‘best fit’ serving the realization of (non)economic values </a:t>
            </a:r>
          </a:p>
          <a:p>
            <a:pPr eaLnBrk="1" hangingPunct="1">
              <a:lnSpc>
                <a:spcPct val="90000"/>
              </a:lnSpc>
            </a:pPr>
            <a:r>
              <a:rPr lang="en-GB" sz="2000" b="1" i="1" dirty="0">
                <a:latin typeface="Arial" charset="0"/>
                <a:ea typeface="MS PGothic" charset="0"/>
              </a:rPr>
              <a:t>Adjudicative stage: </a:t>
            </a:r>
            <a:r>
              <a:rPr lang="en-GB" sz="2000" b="1" dirty="0">
                <a:latin typeface="Arial" charset="0"/>
                <a:ea typeface="MS PGothic" charset="0"/>
              </a:rPr>
              <a:t>is judicial enforcement justified as ‘best interpretation of legal practice’ expressing a ‘coherent conception of justice and fairness’?</a:t>
            </a:r>
          </a:p>
          <a:p>
            <a:pPr eaLnBrk="1" hangingPunct="1">
              <a:lnSpc>
                <a:spcPct val="90000"/>
              </a:lnSpc>
            </a:pPr>
            <a:r>
              <a:rPr lang="en-GB" sz="2000" b="1" dirty="0">
                <a:latin typeface="Arial" charset="0"/>
                <a:ea typeface="MS PGothic" charset="0"/>
              </a:rPr>
              <a:t>Is </a:t>
            </a:r>
            <a:r>
              <a:rPr lang="en-GB" sz="2000" b="1" dirty="0" err="1">
                <a:latin typeface="Arial" charset="0"/>
                <a:ea typeface="MS PGothic" charset="0"/>
              </a:rPr>
              <a:t>Dworkin’s</a:t>
            </a:r>
            <a:r>
              <a:rPr lang="en-GB" sz="2000" b="1" dirty="0">
                <a:latin typeface="Arial" charset="0"/>
                <a:ea typeface="MS PGothic" charset="0"/>
              </a:rPr>
              <a:t> theory of ‘law as integrity’ based on coherent ‘principles of justice’ and fundamental rights required by the customary rules of treaty interpretation (VCLT)? ‘</a:t>
            </a:r>
            <a:r>
              <a:rPr lang="en-GB" altLang="ja-JP" sz="2000" b="1" dirty="0">
                <a:latin typeface="Arial" charset="0"/>
                <a:ea typeface="MS PGothic" charset="0"/>
              </a:rPr>
              <a:t>Consistent interpretations</a:t>
            </a:r>
            <a:r>
              <a:rPr lang="en-GB" sz="2000" b="1" dirty="0">
                <a:latin typeface="Arial" charset="0"/>
                <a:ea typeface="MS PGothic" charset="0"/>
              </a:rPr>
              <a:t>’</a:t>
            </a:r>
            <a:r>
              <a:rPr lang="en-GB" altLang="ja-JP" sz="2000" b="1" dirty="0">
                <a:latin typeface="Arial" charset="0"/>
                <a:ea typeface="MS PGothic" charset="0"/>
              </a:rPr>
              <a:t> and </a:t>
            </a:r>
            <a:r>
              <a:rPr lang="en-GB" sz="2000" b="1" dirty="0">
                <a:latin typeface="Arial" charset="0"/>
                <a:ea typeface="MS PGothic" charset="0"/>
              </a:rPr>
              <a:t>‘</a:t>
            </a:r>
            <a:r>
              <a:rPr lang="en-GB" altLang="ja-JP" sz="2000" b="1" dirty="0">
                <a:latin typeface="Arial" charset="0"/>
                <a:ea typeface="MS PGothic" charset="0"/>
              </a:rPr>
              <a:t>judicial comity</a:t>
            </a:r>
            <a:r>
              <a:rPr lang="en-GB" sz="2000" b="1" dirty="0">
                <a:latin typeface="Arial" charset="0"/>
                <a:ea typeface="MS PGothic" charset="0"/>
              </a:rPr>
              <a:t>’</a:t>
            </a:r>
            <a:r>
              <a:rPr lang="en-GB" altLang="ja-JP" sz="2000" b="1" dirty="0">
                <a:latin typeface="Arial" charset="0"/>
                <a:ea typeface="MS PGothic" charset="0"/>
              </a:rPr>
              <a:t> as legal obligations in WTO law (e.g. precedential effects, administration of justice)?</a:t>
            </a:r>
          </a:p>
          <a:p>
            <a:pPr eaLnBrk="1" hangingPunct="1">
              <a:lnSpc>
                <a:spcPct val="90000"/>
              </a:lnSpc>
            </a:pPr>
            <a:r>
              <a:rPr lang="en-GB" sz="2000" b="1" dirty="0">
                <a:latin typeface="Arial" charset="0"/>
                <a:ea typeface="MS PGothic" charset="0"/>
              </a:rPr>
              <a:t>Does adjudication require ‘one single right answer’</a:t>
            </a:r>
            <a:r>
              <a:rPr lang="en-GB" altLang="ja-JP" sz="2000" b="1" dirty="0">
                <a:latin typeface="Arial" charset="0"/>
                <a:ea typeface="MS PGothic" charset="0"/>
              </a:rPr>
              <a:t>? (cf. </a:t>
            </a:r>
            <a:r>
              <a:rPr lang="en-GB" altLang="ja-JP" sz="2000" b="1" dirty="0" smtClean="0">
                <a:latin typeface="Arial" charset="0"/>
                <a:ea typeface="MS PGothic" charset="0"/>
              </a:rPr>
              <a:t>case-study 2 on Article </a:t>
            </a:r>
            <a:r>
              <a:rPr lang="en-GB" altLang="ja-JP" sz="2000" b="1" dirty="0">
                <a:latin typeface="Arial" charset="0"/>
                <a:ea typeface="MS PGothic" charset="0"/>
              </a:rPr>
              <a:t>17:6 AD Agreement)</a:t>
            </a:r>
          </a:p>
          <a:p>
            <a:pPr eaLnBrk="1" hangingPunct="1">
              <a:lnSpc>
                <a:spcPct val="90000"/>
              </a:lnSpc>
            </a:pPr>
            <a:r>
              <a:rPr lang="en-GB" sz="2000" b="1" dirty="0">
                <a:latin typeface="Arial" charset="0"/>
                <a:ea typeface="MS PGothic" charset="0"/>
              </a:rPr>
              <a:t>Why do national interpretation methods differ from VCLT?</a:t>
            </a:r>
          </a:p>
        </p:txBody>
      </p:sp>
    </p:spTree>
    <p:extLst>
      <p:ext uri="{BB962C8B-B14F-4D97-AF65-F5344CB8AC3E}">
        <p14:creationId xmlns:p14="http://schemas.microsoft.com/office/powerpoint/2010/main" val="112159477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637" y="-1"/>
            <a:ext cx="8805015" cy="1570063"/>
          </a:xfrm>
        </p:spPr>
        <p:txBody>
          <a:bodyPr>
            <a:noAutofit/>
          </a:bodyPr>
          <a:lstStyle/>
          <a:p>
            <a:r>
              <a:rPr lang="en-US" sz="3200" b="1" dirty="0" smtClean="0"/>
              <a:t> Article XXIII GATT = progressive clarification of ‘violation complaints’, ‘non-violation complaints’ and ‘situation complaints’</a:t>
            </a:r>
            <a:endParaRPr lang="en-US" sz="3200" dirty="0"/>
          </a:p>
        </p:txBody>
      </p:sp>
      <p:sp>
        <p:nvSpPr>
          <p:cNvPr id="3" name="Content Placeholder 2"/>
          <p:cNvSpPr>
            <a:spLocks noGrp="1"/>
          </p:cNvSpPr>
          <p:nvPr>
            <p:ph idx="1"/>
          </p:nvPr>
        </p:nvSpPr>
        <p:spPr>
          <a:xfrm>
            <a:off x="171637" y="1733270"/>
            <a:ext cx="8805015" cy="4993877"/>
          </a:xfrm>
        </p:spPr>
        <p:txBody>
          <a:bodyPr>
            <a:normAutofit fontScale="92500" lnSpcReduction="10000"/>
          </a:bodyPr>
          <a:lstStyle/>
          <a:p>
            <a:pPr marL="0" indent="0">
              <a:buNone/>
            </a:pPr>
            <a:r>
              <a:rPr lang="en-US" sz="2800" b="1" dirty="0" smtClean="0"/>
              <a:t>Violation complaints: </a:t>
            </a:r>
            <a:r>
              <a:rPr lang="en-US" sz="2800" dirty="0" smtClean="0"/>
              <a:t>no </a:t>
            </a:r>
            <a:r>
              <a:rPr lang="en-US" sz="2800" dirty="0"/>
              <a:t>need to prove ‘legal interest’ and ‘</a:t>
            </a:r>
            <a:r>
              <a:rPr lang="en-US" sz="2800" dirty="0" smtClean="0"/>
              <a:t>damage’ &gt; presumption </a:t>
            </a:r>
            <a:r>
              <a:rPr lang="en-US" sz="2800" dirty="0"/>
              <a:t>of ‘N+I</a:t>
            </a:r>
            <a:r>
              <a:rPr lang="en-US" sz="2800" dirty="0" smtClean="0"/>
              <a:t>’; </a:t>
            </a:r>
            <a:r>
              <a:rPr lang="en-US" sz="2800" dirty="0"/>
              <a:t>termination of illegal act</a:t>
            </a:r>
            <a:r>
              <a:rPr lang="en-US" sz="2800" dirty="0" smtClean="0"/>
              <a:t>; third-party adjudication (due process of law; domestic judicial remedies?)</a:t>
            </a:r>
            <a:r>
              <a:rPr lang="en-US" sz="2800" dirty="0"/>
              <a:t> </a:t>
            </a:r>
            <a:r>
              <a:rPr lang="en-US" sz="2800" dirty="0" smtClean="0"/>
              <a:t>&gt; principles </a:t>
            </a:r>
            <a:r>
              <a:rPr lang="en-US" sz="2800" dirty="0"/>
              <a:t>of ‘distributive’ and ‘corrective </a:t>
            </a:r>
            <a:r>
              <a:rPr lang="en-US" sz="2800" dirty="0" smtClean="0"/>
              <a:t>justice’, but no reparation of past injury; int’l sanctions;  </a:t>
            </a:r>
          </a:p>
          <a:p>
            <a:pPr marL="0" indent="0">
              <a:buNone/>
            </a:pPr>
            <a:r>
              <a:rPr lang="en-US" sz="2800" b="1" dirty="0" smtClean="0"/>
              <a:t>Non-violation complaints:</a:t>
            </a:r>
            <a:r>
              <a:rPr lang="en-US" sz="2800" dirty="0" smtClean="0"/>
              <a:t> even against lawful measures; commutative justice principles (reasonable expectations); re-balancing of agreed concessions through compensation or sanctions</a:t>
            </a:r>
          </a:p>
          <a:p>
            <a:pPr marL="0" indent="0">
              <a:buNone/>
            </a:pPr>
            <a:r>
              <a:rPr lang="en-US" sz="2800" b="1" dirty="0" smtClean="0"/>
              <a:t>Situation complaints: </a:t>
            </a:r>
            <a:r>
              <a:rPr lang="en-US" sz="2800" dirty="0" smtClean="0"/>
              <a:t>equity principles? never applied</a:t>
            </a:r>
          </a:p>
          <a:p>
            <a:pPr marL="0" indent="0">
              <a:buNone/>
            </a:pPr>
            <a:r>
              <a:rPr lang="en-US" sz="2800" b="1" dirty="0" smtClean="0"/>
              <a:t>Dynamic interpretations: </a:t>
            </a:r>
            <a:r>
              <a:rPr lang="en-US" sz="2800" dirty="0" smtClean="0"/>
              <a:t>cf. Article 26 DSU and WTO Ministerial Decisions clarifying non-violation complaints</a:t>
            </a:r>
            <a:endParaRPr lang="en-US" sz="2800" b="1" dirty="0"/>
          </a:p>
        </p:txBody>
      </p:sp>
    </p:spTree>
    <p:extLst>
      <p:ext uri="{BB962C8B-B14F-4D97-AF65-F5344CB8AC3E}">
        <p14:creationId xmlns:p14="http://schemas.microsoft.com/office/powerpoint/2010/main" val="30098187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92377"/>
          </a:xfrm>
        </p:spPr>
        <p:txBody>
          <a:bodyPr>
            <a:normAutofit/>
          </a:bodyPr>
          <a:lstStyle/>
          <a:p>
            <a:r>
              <a:rPr lang="en-US" sz="3200" b="1" dirty="0" smtClean="0"/>
              <a:t>Case-study 2: Arts 1:</a:t>
            </a:r>
            <a:r>
              <a:rPr lang="en-US" sz="3200" b="1" dirty="0"/>
              <a:t>2 DSU, 17:6 AD </a:t>
            </a:r>
            <a:r>
              <a:rPr lang="en-US" sz="3200" b="1" dirty="0" smtClean="0"/>
              <a:t>WTO</a:t>
            </a:r>
            <a:endParaRPr lang="en-US" sz="3200" b="1" dirty="0"/>
          </a:p>
        </p:txBody>
      </p:sp>
      <p:sp>
        <p:nvSpPr>
          <p:cNvPr id="3" name="Content Placeholder 2"/>
          <p:cNvSpPr>
            <a:spLocks noGrp="1"/>
          </p:cNvSpPr>
          <p:nvPr>
            <p:ph idx="1"/>
          </p:nvPr>
        </p:nvSpPr>
        <p:spPr>
          <a:xfrm>
            <a:off x="120145" y="892377"/>
            <a:ext cx="8890835" cy="5965623"/>
          </a:xfrm>
        </p:spPr>
        <p:txBody>
          <a:bodyPr>
            <a:normAutofit/>
          </a:bodyPr>
          <a:lstStyle/>
          <a:p>
            <a:pPr marL="0" indent="0">
              <a:buNone/>
            </a:pPr>
            <a:r>
              <a:rPr lang="en-US" sz="2800" b="1" dirty="0" smtClean="0"/>
              <a:t>Art. 17:6(ii) as a ‘deal-breaker’ in UR Round: ‘the panel shall interpret the relevant provisions … in accordance with customary rules of interpretation’…. ‘Where the panel finds that a relevant provision … admits of more than one permissible interpretation, the panel shall find the authorities’ measure to be in conformity with the Agreement if it rests upon one of those permissible interpretations’ &gt; ‘Chevron doctrine’ of judicial deference in US law &gt; transferable to PIL? &gt; ‘zeroing jurisprudence’</a:t>
            </a:r>
          </a:p>
          <a:p>
            <a:pPr marL="0" indent="0">
              <a:buNone/>
            </a:pPr>
            <a:r>
              <a:rPr lang="en-US" sz="2800" b="1" dirty="0" smtClean="0"/>
              <a:t>AB: use of VCLT &gt; single correct interpretation &gt; so far no judicial deference or more ‘permissible interpretations’ with mutually contradictory results &gt; first sentence trumps the second sentence of Art. 17:6(ii)? &gt; zeroing case-law</a:t>
            </a:r>
          </a:p>
        </p:txBody>
      </p:sp>
    </p:spTree>
    <p:extLst>
      <p:ext uri="{BB962C8B-B14F-4D97-AF65-F5344CB8AC3E}">
        <p14:creationId xmlns:p14="http://schemas.microsoft.com/office/powerpoint/2010/main" val="10944405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11493"/>
          </a:xfrm>
        </p:spPr>
        <p:txBody>
          <a:bodyPr>
            <a:normAutofit/>
          </a:bodyPr>
          <a:lstStyle/>
          <a:p>
            <a:r>
              <a:rPr lang="en-US" sz="3200" b="1" dirty="0" smtClean="0"/>
              <a:t>Case study 3: ‘applicable law’ in WTO disputes</a:t>
            </a:r>
            <a:endParaRPr lang="en-US" sz="3200" b="1" dirty="0"/>
          </a:p>
        </p:txBody>
      </p:sp>
      <p:sp>
        <p:nvSpPr>
          <p:cNvPr id="3" name="Content Placeholder 2"/>
          <p:cNvSpPr>
            <a:spLocks noGrp="1"/>
          </p:cNvSpPr>
          <p:nvPr>
            <p:ph idx="1"/>
          </p:nvPr>
        </p:nvSpPr>
        <p:spPr>
          <a:xfrm>
            <a:off x="457200" y="811493"/>
            <a:ext cx="8229600" cy="5892147"/>
          </a:xfrm>
        </p:spPr>
        <p:txBody>
          <a:bodyPr>
            <a:normAutofit fontScale="92500" lnSpcReduction="10000"/>
          </a:bodyPr>
          <a:lstStyle/>
          <a:p>
            <a:r>
              <a:rPr lang="en-US" sz="2400" b="1" dirty="0" smtClean="0"/>
              <a:t>Arts 1, 7, 17 DSU: ‘jurisdiction’ for complaints pursuant to DSU and based on ‘covered </a:t>
            </a:r>
            <a:r>
              <a:rPr lang="en-US" sz="2400" b="1" dirty="0" err="1" smtClean="0"/>
              <a:t>agreemments</a:t>
            </a:r>
            <a:r>
              <a:rPr lang="en-US" sz="2400" b="1" dirty="0" smtClean="0"/>
              <a:t>’; </a:t>
            </a:r>
            <a:r>
              <a:rPr lang="en-US" sz="2400" b="1" i="1" dirty="0" err="1" smtClean="0"/>
              <a:t>jura</a:t>
            </a:r>
            <a:r>
              <a:rPr lang="en-US" sz="2400" b="1" i="1" dirty="0" smtClean="0"/>
              <a:t> </a:t>
            </a:r>
            <a:r>
              <a:rPr lang="en-US" sz="2400" b="1" i="1" dirty="0" err="1" smtClean="0"/>
              <a:t>novit</a:t>
            </a:r>
            <a:r>
              <a:rPr lang="en-US" sz="2400" b="1" i="1" dirty="0" smtClean="0"/>
              <a:t> curia </a:t>
            </a:r>
            <a:r>
              <a:rPr lang="en-US" sz="2400" b="1" dirty="0" smtClean="0"/>
              <a:t>principle (AB EC Tariff Preferences); WTO agreements are ‘incomplete’</a:t>
            </a:r>
          </a:p>
          <a:p>
            <a:r>
              <a:rPr lang="en-US" sz="2400" b="1" dirty="0" smtClean="0"/>
              <a:t>‘applicable law’ also includes general int’l law (cf. Art. 3 DSU) ‘to the extent that the WTO covered agreements do not “contract out” from it’ (Panel Report Korea GP); </a:t>
            </a:r>
            <a:r>
              <a:rPr lang="en-US" sz="2400" b="1" dirty="0" err="1" smtClean="0"/>
              <a:t>eg</a:t>
            </a:r>
            <a:r>
              <a:rPr lang="en-US" sz="2400" b="1" dirty="0" smtClean="0"/>
              <a:t> ‘public order’ and ‘public morals’ in WTO ‘exceptions’ may include ‘human rights and fundamental freedoms’ and other UN law principles (cf. Preamble + Art. 31:3, c VCLT);</a:t>
            </a:r>
          </a:p>
          <a:p>
            <a:r>
              <a:rPr lang="en-US" sz="2400" b="1" dirty="0" smtClean="0"/>
              <a:t>To what extent does Article 19 DSU limit the applicability of the general int’l law rules on state responsibility?</a:t>
            </a:r>
          </a:p>
          <a:p>
            <a:r>
              <a:rPr lang="en-US" sz="2400" b="1" dirty="0" smtClean="0"/>
              <a:t>The ‘systemic integration principle’ (Article 31:3,c VCLT) may apply not only to treaties accepted by all WTO members (AB aircraft </a:t>
            </a:r>
            <a:r>
              <a:rPr lang="en-US" sz="2400" b="1" i="1" dirty="0" smtClean="0"/>
              <a:t>contra </a:t>
            </a:r>
            <a:r>
              <a:rPr lang="en-US" sz="2400" b="1" dirty="0" smtClean="0"/>
              <a:t>EC Biotech Panel).</a:t>
            </a:r>
          </a:p>
          <a:p>
            <a:r>
              <a:rPr lang="en-US" sz="2400" b="1" dirty="0" smtClean="0"/>
              <a:t>Only 2 WTO amendments (not in force yet); no ‘authoritative interpretations’ so far (cf. Arts IX, X WTO); precedential effects of AB jurisprudence for panels aimed at protecting ‘security and predictability’ (Article 3 DSU) – also for domestic courts?</a:t>
            </a:r>
            <a:endParaRPr lang="en-US" sz="2400" b="1" dirty="0"/>
          </a:p>
        </p:txBody>
      </p:sp>
    </p:spTree>
    <p:extLst>
      <p:ext uri="{BB962C8B-B14F-4D97-AF65-F5344CB8AC3E}">
        <p14:creationId xmlns:p14="http://schemas.microsoft.com/office/powerpoint/2010/main" val="22803365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a:xfrm>
            <a:off x="179388" y="44450"/>
            <a:ext cx="8785225" cy="504825"/>
          </a:xfrm>
        </p:spPr>
        <p:txBody>
          <a:bodyPr>
            <a:normAutofit fontScale="90000"/>
          </a:bodyPr>
          <a:lstStyle/>
          <a:p>
            <a:pPr eaLnBrk="1" hangingPunct="1"/>
            <a:r>
              <a:rPr lang="en-GB" sz="2800" b="1" dirty="0" smtClean="0">
                <a:latin typeface="Calibri" charset="0"/>
              </a:rPr>
              <a:t>Judicial balancing of </a:t>
            </a:r>
            <a:r>
              <a:rPr lang="en-GB" sz="2800" b="1" i="1" dirty="0">
                <a:latin typeface="Calibri" charset="0"/>
              </a:rPr>
              <a:t>economic</a:t>
            </a:r>
            <a:r>
              <a:rPr lang="en-GB" sz="2800" b="1" dirty="0">
                <a:latin typeface="Calibri" charset="0"/>
              </a:rPr>
              <a:t> with </a:t>
            </a:r>
            <a:r>
              <a:rPr lang="en-GB" sz="2800" b="1" i="1" dirty="0">
                <a:latin typeface="Calibri" charset="0"/>
              </a:rPr>
              <a:t>non-economic</a:t>
            </a:r>
            <a:r>
              <a:rPr lang="en-GB" sz="2800" b="1" dirty="0">
                <a:latin typeface="Calibri" charset="0"/>
              </a:rPr>
              <a:t> </a:t>
            </a:r>
            <a:r>
              <a:rPr lang="en-GB" sz="2800" b="1" i="1" dirty="0">
                <a:latin typeface="Calibri" charset="0"/>
              </a:rPr>
              <a:t>rights</a:t>
            </a:r>
            <a:r>
              <a:rPr lang="en-GB" sz="2800" b="1" dirty="0">
                <a:latin typeface="Calibri" charset="0"/>
              </a:rPr>
              <a:t>?</a:t>
            </a:r>
          </a:p>
        </p:txBody>
      </p:sp>
      <p:sp>
        <p:nvSpPr>
          <p:cNvPr id="18434" name="Content Placeholder 2"/>
          <p:cNvSpPr>
            <a:spLocks noGrp="1"/>
          </p:cNvSpPr>
          <p:nvPr>
            <p:ph idx="1"/>
          </p:nvPr>
        </p:nvSpPr>
        <p:spPr>
          <a:xfrm>
            <a:off x="0" y="620713"/>
            <a:ext cx="9144000" cy="6121400"/>
          </a:xfrm>
        </p:spPr>
        <p:txBody>
          <a:bodyPr>
            <a:normAutofit lnSpcReduction="10000"/>
          </a:bodyPr>
          <a:lstStyle/>
          <a:p>
            <a:pPr eaLnBrk="1" hangingPunct="1"/>
            <a:r>
              <a:rPr lang="en-GB" sz="2400" b="1" dirty="0">
                <a:latin typeface="Times New Roman" charset="0"/>
                <a:cs typeface="Times New Roman" charset="0"/>
              </a:rPr>
              <a:t>AB: ‘weighing + balancing’; an ‘exception’ may not justify a narrower interpretation; ‘structural interpretations’ (</a:t>
            </a:r>
            <a:r>
              <a:rPr lang="en-GB" sz="2400" b="1" dirty="0" err="1">
                <a:latin typeface="Times New Roman" charset="0"/>
                <a:cs typeface="Times New Roman" charset="0"/>
              </a:rPr>
              <a:t>eg</a:t>
            </a:r>
            <a:r>
              <a:rPr lang="en-GB" sz="2400" b="1" dirty="0">
                <a:latin typeface="Times New Roman" charset="0"/>
                <a:cs typeface="Times New Roman" charset="0"/>
              </a:rPr>
              <a:t> of ‘treatment no less favourable’ in </a:t>
            </a:r>
            <a:r>
              <a:rPr lang="en-GB" sz="2400" b="1" dirty="0" smtClean="0">
                <a:latin typeface="Times New Roman" charset="0"/>
                <a:cs typeface="Times New Roman" charset="0"/>
              </a:rPr>
              <a:t>GATT/GATS</a:t>
            </a:r>
            <a:r>
              <a:rPr lang="en-GB" sz="2400" b="1" dirty="0">
                <a:latin typeface="Times New Roman" charset="0"/>
                <a:cs typeface="Times New Roman" charset="0"/>
              </a:rPr>
              <a:t> </a:t>
            </a:r>
            <a:r>
              <a:rPr lang="en-GB" sz="2400" b="1" dirty="0" smtClean="0">
                <a:latin typeface="Times New Roman" charset="0"/>
                <a:cs typeface="Times New Roman" charset="0"/>
              </a:rPr>
              <a:t>compared with TBT Agreement which lacks ‘exceptions’)</a:t>
            </a:r>
            <a:endParaRPr lang="en-GB" sz="2400" b="1" dirty="0">
              <a:latin typeface="Times New Roman" charset="0"/>
              <a:cs typeface="Times New Roman" charset="0"/>
            </a:endParaRPr>
          </a:p>
          <a:p>
            <a:pPr eaLnBrk="1" hangingPunct="1"/>
            <a:r>
              <a:rPr lang="en-GB" sz="2400" b="1" dirty="0">
                <a:latin typeface="Times New Roman" charset="0"/>
                <a:cs typeface="Times New Roman" charset="0"/>
              </a:rPr>
              <a:t>‘public morals/order’ may include basic rights (</a:t>
            </a:r>
            <a:r>
              <a:rPr lang="en-GB" sz="2400" b="1" dirty="0" err="1">
                <a:latin typeface="Times New Roman" charset="0"/>
                <a:cs typeface="Times New Roman" charset="0"/>
              </a:rPr>
              <a:t>eg</a:t>
            </a:r>
            <a:r>
              <a:rPr lang="en-GB" sz="2400" b="1" dirty="0">
                <a:latin typeface="Times New Roman" charset="0"/>
                <a:cs typeface="Times New Roman" charset="0"/>
              </a:rPr>
              <a:t> rights of indigenous peoples, </a:t>
            </a:r>
            <a:r>
              <a:rPr lang="en-GB" sz="2400" b="1" dirty="0" err="1">
                <a:latin typeface="Times New Roman" charset="0"/>
                <a:cs typeface="Times New Roman" charset="0"/>
              </a:rPr>
              <a:t>labor</a:t>
            </a:r>
            <a:r>
              <a:rPr lang="en-GB" sz="2400" b="1" dirty="0">
                <a:latin typeface="Times New Roman" charset="0"/>
                <a:cs typeface="Times New Roman" charset="0"/>
              </a:rPr>
              <a:t> rights, animal welfare, rights of children) – seal products, gambling cases</a:t>
            </a:r>
          </a:p>
          <a:p>
            <a:pPr eaLnBrk="1" hangingPunct="1"/>
            <a:r>
              <a:rPr lang="en-GB" sz="2400" b="1" dirty="0">
                <a:latin typeface="Times New Roman" charset="0"/>
                <a:cs typeface="Times New Roman" charset="0"/>
              </a:rPr>
              <a:t>‘development needs’ may be defined in conformity with human rights protection in LDCs - GSP cases;</a:t>
            </a:r>
          </a:p>
          <a:p>
            <a:pPr eaLnBrk="1" hangingPunct="1"/>
            <a:r>
              <a:rPr lang="en-GB" sz="2400" b="1" dirty="0">
                <a:latin typeface="Times New Roman" charset="0"/>
                <a:cs typeface="Times New Roman" charset="0"/>
              </a:rPr>
              <a:t>‘security and predictability’ in ds system (Art.3.2 DSU) may require ‘judicial comity’ (Brazil-tyres </a:t>
            </a:r>
            <a:r>
              <a:rPr lang="en-GB" sz="2400" b="1" dirty="0" err="1">
                <a:latin typeface="Times New Roman" charset="0"/>
                <a:cs typeface="Times New Roman" charset="0"/>
              </a:rPr>
              <a:t>vs</a:t>
            </a:r>
            <a:r>
              <a:rPr lang="en-GB" sz="2400" b="1" dirty="0">
                <a:latin typeface="Times New Roman" charset="0"/>
                <a:cs typeface="Times New Roman" charset="0"/>
              </a:rPr>
              <a:t> ECJ justifications of trade restrictions on grounds of human rights: Omega/</a:t>
            </a:r>
            <a:r>
              <a:rPr lang="en-GB" sz="2400" b="1" dirty="0" err="1">
                <a:latin typeface="Times New Roman" charset="0"/>
                <a:cs typeface="Times New Roman" charset="0"/>
              </a:rPr>
              <a:t>Schmidberger</a:t>
            </a:r>
            <a:r>
              <a:rPr lang="en-GB" sz="2400" b="1" dirty="0">
                <a:latin typeface="Times New Roman" charset="0"/>
                <a:cs typeface="Times New Roman" charset="0"/>
              </a:rPr>
              <a:t>/Viking cases) &gt; benefits of judicial cooperation </a:t>
            </a:r>
          </a:p>
          <a:p>
            <a:pPr eaLnBrk="1" hangingPunct="1"/>
            <a:r>
              <a:rPr lang="en-GB" sz="2400" b="1" dirty="0">
                <a:latin typeface="Times New Roman" charset="0"/>
                <a:cs typeface="Times New Roman" charset="0"/>
              </a:rPr>
              <a:t>Health rights may reflect higher ‘human rights values’ than IP rights – tobacco litigation, access to medicines.</a:t>
            </a:r>
          </a:p>
          <a:p>
            <a:pPr eaLnBrk="1" hangingPunct="1"/>
            <a:r>
              <a:rPr lang="en-GB" sz="2400" b="1" dirty="0">
                <a:latin typeface="Times New Roman" charset="0"/>
                <a:cs typeface="Times New Roman" charset="0"/>
              </a:rPr>
              <a:t>‘DSB power politics’ </a:t>
            </a:r>
            <a:r>
              <a:rPr lang="en-GB" sz="2400" b="1" dirty="0" err="1">
                <a:latin typeface="Times New Roman" charset="0"/>
                <a:cs typeface="Times New Roman" charset="0"/>
              </a:rPr>
              <a:t>vs</a:t>
            </a:r>
            <a:r>
              <a:rPr lang="en-GB" sz="2400" b="1" dirty="0">
                <a:latin typeface="Times New Roman" charset="0"/>
                <a:cs typeface="Times New Roman" charset="0"/>
              </a:rPr>
              <a:t> judicial autonomy of AB? (</a:t>
            </a:r>
            <a:r>
              <a:rPr lang="en-GB" sz="2400" b="1" i="1" dirty="0">
                <a:latin typeface="Times New Roman" charset="0"/>
                <a:cs typeface="Times New Roman" charset="0"/>
              </a:rPr>
              <a:t>amici curiae, due process of law</a:t>
            </a:r>
            <a:r>
              <a:rPr lang="en-GB" sz="2400" b="1" dirty="0">
                <a:latin typeface="Times New Roman" charset="0"/>
                <a:cs typeface="Times New Roman" charset="0"/>
              </a:rPr>
              <a:t>) &gt; </a:t>
            </a:r>
            <a:r>
              <a:rPr lang="en-GB" sz="2400" b="1" dirty="0" smtClean="0">
                <a:latin typeface="Times New Roman" charset="0"/>
                <a:cs typeface="Times New Roman" charset="0"/>
              </a:rPr>
              <a:t>‘negative consensus’ </a:t>
            </a:r>
            <a:r>
              <a:rPr lang="en-GB" sz="2400" b="1" dirty="0">
                <a:latin typeface="Times New Roman" charset="0"/>
                <a:cs typeface="Times New Roman" charset="0"/>
              </a:rPr>
              <a:t>rule enhances ‘justice’ </a:t>
            </a:r>
          </a:p>
          <a:p>
            <a:pPr eaLnBrk="1" hangingPunct="1"/>
            <a:endParaRPr lang="en-GB" sz="2800" b="1" dirty="0">
              <a:latin typeface="Calibri" charset="0"/>
            </a:endParaRPr>
          </a:p>
        </p:txBody>
      </p:sp>
    </p:spTree>
    <p:extLst>
      <p:ext uri="{BB962C8B-B14F-4D97-AF65-F5344CB8AC3E}">
        <p14:creationId xmlns:p14="http://schemas.microsoft.com/office/powerpoint/2010/main" val="26475830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4012</TotalTime>
  <Words>1658</Words>
  <Application>Microsoft Macintosh PowerPoint</Application>
  <PresentationFormat>Presentazione su schermo (4:3)</PresentationFormat>
  <Paragraphs>59</Paragraphs>
  <Slides>10</Slides>
  <Notes>0</Notes>
  <HiddenSlides>0</HiddenSlides>
  <MMClips>0</MMClips>
  <ScaleCrop>false</ScaleCrop>
  <HeadingPairs>
    <vt:vector size="4" baseType="variant">
      <vt:variant>
        <vt:lpstr>Tema</vt:lpstr>
      </vt:variant>
      <vt:variant>
        <vt:i4>1</vt:i4>
      </vt:variant>
      <vt:variant>
        <vt:lpstr>Titoli diapositive</vt:lpstr>
      </vt:variant>
      <vt:variant>
        <vt:i4>10</vt:i4>
      </vt:variant>
    </vt:vector>
  </HeadingPairs>
  <TitlesOfParts>
    <vt:vector size="11" baseType="lpstr">
      <vt:lpstr>Office Theme</vt:lpstr>
      <vt:lpstr>SOURCES OF LAW AND THE CONSTITUTIONAL FUNCTIONS OF (ECONOMIC) COURTS TO INTERPRET AND APPLY THEM IN CONFORMITY WITH PRINCIPLES OF JUSTICE AND HUMAN RIGHTS </vt:lpstr>
      <vt:lpstr>Sources and Interpretation of International Law</vt:lpstr>
      <vt:lpstr>Constitutional Functions of PIL and Courts of Justice?</vt:lpstr>
      <vt:lpstr>Case-study 1: From Article XXIII GATT to compulsory jurisdiction &gt; clarification of ‘violation complaints’, ‘non-violation complaints’ and ‘situation complaints’</vt:lpstr>
      <vt:lpstr>‘Justice in Robes’? Dworkin’s ‘4 stages of legal theory’ </vt:lpstr>
      <vt:lpstr> Article XXIII GATT = progressive clarification of ‘violation complaints’, ‘non-violation complaints’ and ‘situation complaints’</vt:lpstr>
      <vt:lpstr>Case-study 2: Arts 1:2 DSU, 17:6 AD WTO</vt:lpstr>
      <vt:lpstr>Case study 3: ‘applicable law’ in WTO disputes</vt:lpstr>
      <vt:lpstr>Judicial balancing of economic with non-economic rights?</vt:lpstr>
      <vt:lpstr>Judicial balancing of rights of governments with ‘constitutional justice’ and rights of citizens?</vt:lpstr>
    </vt:vector>
  </TitlesOfParts>
  <Company>EUI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SOURCES OF LAW AND THE CONSTITUTIONAL FUNCTIONS OF COURTS TO INTERPRET AND APPLY THEM IN CONFORMITY WITH PRINCIPLES OF JUSTICE AND HUMAN RIGHTS</dc:title>
  <dc:creator>Ulrich Petersmann</dc:creator>
  <cp:lastModifiedBy>Paola Puoti</cp:lastModifiedBy>
  <cp:revision>34</cp:revision>
  <dcterms:created xsi:type="dcterms:W3CDTF">2016-05-06T18:19:57Z</dcterms:created>
  <dcterms:modified xsi:type="dcterms:W3CDTF">2016-05-10T16:22:19Z</dcterms:modified>
</cp:coreProperties>
</file>