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Default Extension="emf" ContentType="image/x-emf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vml" ContentType="application/vnd.openxmlformats-officedocument.vmlDrawing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78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319" r:id="rId11"/>
    <p:sldId id="320" r:id="rId12"/>
    <p:sldId id="321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02" r:id="rId24"/>
    <p:sldId id="332" r:id="rId25"/>
    <p:sldId id="333" r:id="rId26"/>
    <p:sldId id="331" r:id="rId27"/>
    <p:sldId id="334" r:id="rId28"/>
    <p:sldId id="335" r:id="rId29"/>
    <p:sldId id="325" r:id="rId30"/>
    <p:sldId id="326" r:id="rId31"/>
    <p:sldId id="327" r:id="rId32"/>
    <p:sldId id="328" r:id="rId33"/>
    <p:sldId id="352" r:id="rId34"/>
    <p:sldId id="353" r:id="rId35"/>
    <p:sldId id="330" r:id="rId36"/>
    <p:sldId id="329" r:id="rId37"/>
    <p:sldId id="336" r:id="rId38"/>
    <p:sldId id="337" r:id="rId39"/>
    <p:sldId id="338" r:id="rId40"/>
    <p:sldId id="339" r:id="rId41"/>
    <p:sldId id="340" r:id="rId42"/>
    <p:sldId id="341" r:id="rId43"/>
    <p:sldId id="343" r:id="rId44"/>
    <p:sldId id="342" r:id="rId45"/>
    <p:sldId id="344" r:id="rId46"/>
    <p:sldId id="345" r:id="rId47"/>
    <p:sldId id="346" r:id="rId48"/>
    <p:sldId id="347" r:id="rId49"/>
    <p:sldId id="348" r:id="rId50"/>
    <p:sldId id="349" r:id="rId51"/>
    <p:sldId id="350" r:id="rId52"/>
    <p:sldId id="351" r:id="rId53"/>
  </p:sldIdLst>
  <p:sldSz cx="9144000" cy="6858000" type="screen4x3"/>
  <p:notesSz cx="6858000" cy="9144000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C84652CB-5077-4989-9257-6446FF531772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2B5D5CB-EB45-4B14-A7D5-8938EF056DA5}" type="slidenum">
              <a:rPr lang="it-IT" altLang="it-IT"/>
              <a:pPr/>
              <a:t>1</a:t>
            </a:fld>
            <a:endParaRPr lang="it-IT" altLang="it-IT"/>
          </a:p>
        </p:txBody>
      </p:sp>
      <p:sp>
        <p:nvSpPr>
          <p:cNvPr id="40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2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3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32DAFA9-1A21-4DC3-8D78-3BEE300194CE}" type="slidenum">
              <a:rPr lang="it-IT" altLang="it-IT"/>
              <a:pPr/>
              <a:t>4</a:t>
            </a:fld>
            <a:endParaRPr lang="it-IT" altLang="it-IT"/>
          </a:p>
        </p:txBody>
      </p:sp>
      <p:sp>
        <p:nvSpPr>
          <p:cNvPr id="81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5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6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7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8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9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10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11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12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13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14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15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16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17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18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19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20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21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22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23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24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25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26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27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28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29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30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31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32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33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34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35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36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37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38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39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40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41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42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43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44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45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46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47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48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49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50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51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4652CB-5077-4989-9257-6446FF531772}" type="slidenum">
              <a:rPr lang="it-IT" altLang="it-IT" smtClean="0"/>
              <a:pPr/>
              <a:t>52</a:t>
            </a:fld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9034B3-1CF9-4179-94BD-DD87D20DCC73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BF5A18-F0BD-4E9B-A463-E3EF565B2336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36A7C1-899C-46FF-B39E-B08025E48749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4EA0C7-DFB3-414B-BCF9-08137763DF8A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640C0A-B425-4E21-9867-458582878A81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AF59F2-F2BD-40F3-A0B9-17232006D3E8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0E0129-1376-4447-B681-F74A1A5946D3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A36DB4-A7F2-4CD8-8EF3-37280A1DACCC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5AB350-EE45-4BAA-8E9F-BB21AC1BBFF1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CA4614-BCC5-4D1B-A3BA-DAF15B6443C4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957433-11EF-41BD-8C62-22BA883A3BA3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olo, diagramma o organigram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it-IT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BF3021-A129-4391-BD2E-77A68B9A0D5E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3E83F4AA-4505-4DB2-AEE2-E9AB7A143FE9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4.bin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5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6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7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8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9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10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oleObject11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oleObject12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oleObject" Target="../embeddings/oleObject13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oleObject" Target="../embeddings/oleObject16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oleObject" Target="../embeddings/oleObject17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4" Type="http://schemas.openxmlformats.org/officeDocument/2006/relationships/oleObject" Target="../embeddings/oleObject18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4" Type="http://schemas.openxmlformats.org/officeDocument/2006/relationships/oleObject" Target="../embeddings/oleObject19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4" Type="http://schemas.openxmlformats.org/officeDocument/2006/relationships/oleObject" Target="../embeddings/oleObject20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4" Type="http://schemas.openxmlformats.org/officeDocument/2006/relationships/oleObject" Target="../embeddings/oleObject2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it-IT" altLang="it-IT" sz="3600" smtClean="0"/>
              <a:t>lo stato </a:t>
            </a:r>
            <a:br>
              <a:rPr lang="it-IT" altLang="it-IT" sz="3600" smtClean="0"/>
            </a:br>
            <a:r>
              <a:rPr lang="it-IT" altLang="it-IT" sz="3600" smtClean="0"/>
              <a:t>elementi costitutivi</a:t>
            </a:r>
          </a:p>
        </p:txBody>
      </p:sp>
      <p:sp>
        <p:nvSpPr>
          <p:cNvPr id="3075" name="Segnaposto contenuto 2"/>
          <p:cNvSpPr>
            <a:spLocks noGrp="1"/>
          </p:cNvSpPr>
          <p:nvPr>
            <p:ph idx="4294967295"/>
          </p:nvPr>
        </p:nvSpPr>
        <p:spPr>
          <a:xfrm>
            <a:off x="434975" y="1844675"/>
            <a:ext cx="8229600" cy="4525963"/>
          </a:xfrm>
        </p:spPr>
        <p:txBody>
          <a:bodyPr/>
          <a:lstStyle/>
          <a:p>
            <a:pPr eaLnBrk="1" hangingPunct="1"/>
            <a:r>
              <a:rPr lang="it-IT" altLang="it-IT" sz="2800" smtClean="0"/>
              <a:t>territorio 	     </a:t>
            </a:r>
          </a:p>
          <a:p>
            <a:pPr eaLnBrk="1" hangingPunct="1"/>
            <a:r>
              <a:rPr lang="it-IT" altLang="it-IT" sz="2800" smtClean="0"/>
              <a:t>popolazione	       </a:t>
            </a:r>
          </a:p>
          <a:p>
            <a:pPr eaLnBrk="1" hangingPunct="1"/>
            <a:r>
              <a:rPr lang="it-IT" altLang="it-IT" sz="2800" smtClean="0"/>
              <a:t>governo</a:t>
            </a:r>
          </a:p>
          <a:p>
            <a:pPr eaLnBrk="1" hangingPunct="1"/>
            <a:r>
              <a:rPr lang="it-IT" altLang="it-IT" sz="2800" smtClean="0"/>
              <a:t>organizzazione</a:t>
            </a:r>
          </a:p>
          <a:p>
            <a:pPr eaLnBrk="1" hangingPunct="1"/>
            <a:r>
              <a:rPr lang="it-IT" altLang="it-IT" sz="2800" smtClean="0"/>
              <a:t>sistema di circolazione</a:t>
            </a:r>
          </a:p>
          <a:p>
            <a:pPr eaLnBrk="1" hangingPunct="1"/>
            <a:r>
              <a:rPr lang="it-IT" altLang="it-IT" sz="2800" smtClean="0"/>
              <a:t>sovranità</a:t>
            </a:r>
          </a:p>
          <a:p>
            <a:pPr eaLnBrk="1" hangingPunct="1"/>
            <a:r>
              <a:rPr lang="it-IT" altLang="it-IT" sz="2800" smtClean="0"/>
              <a:t>riconoscimento internazionale</a:t>
            </a:r>
          </a:p>
          <a:p>
            <a:pPr eaLnBrk="1" hangingPunct="1"/>
            <a:endParaRPr lang="it-IT" altLang="it-I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sz="4000" smtClean="0"/>
              <a:t>dimensione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altLang="it-IT" sz="2800" smtClean="0"/>
              <a:t>micro-stati (San Marino)</a:t>
            </a:r>
          </a:p>
          <a:p>
            <a:pPr eaLnBrk="1" hangingPunct="1"/>
            <a:r>
              <a:rPr lang="it-IT" altLang="it-IT" sz="2800" smtClean="0"/>
              <a:t>mini-stati (Slovenia)</a:t>
            </a:r>
          </a:p>
          <a:p>
            <a:pPr eaLnBrk="1" hangingPunct="1"/>
            <a:r>
              <a:rPr lang="it-IT" altLang="it-IT" sz="2800" smtClean="0"/>
              <a:t>piccoli (Portogallo)</a:t>
            </a:r>
          </a:p>
          <a:p>
            <a:pPr eaLnBrk="1" hangingPunct="1"/>
            <a:r>
              <a:rPr lang="it-IT" altLang="it-IT" sz="2800" smtClean="0"/>
              <a:t>medi (Italia)</a:t>
            </a:r>
          </a:p>
          <a:p>
            <a:pPr eaLnBrk="1" hangingPunct="1"/>
            <a:r>
              <a:rPr lang="it-IT" altLang="it-IT" sz="2800" smtClean="0"/>
              <a:t>grandi (Messico)</a:t>
            </a:r>
          </a:p>
          <a:p>
            <a:pPr eaLnBrk="1" hangingPunct="1"/>
            <a:r>
              <a:rPr lang="it-IT" altLang="it-IT" sz="2800" smtClean="0"/>
              <a:t>grandissimi (India)</a:t>
            </a:r>
          </a:p>
          <a:p>
            <a:pPr eaLnBrk="1" hangingPunct="1"/>
            <a:r>
              <a:rPr lang="it-IT" altLang="it-IT" sz="2800" smtClean="0"/>
              <a:t>giganti (&gt; 6 mil. kmq: Russia, Canada, Cina, 				 USA, Brasile, Australia)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549275"/>
            <a:ext cx="8229600" cy="1143000"/>
          </a:xfrm>
        </p:spPr>
        <p:txBody>
          <a:bodyPr/>
          <a:lstStyle/>
          <a:p>
            <a:pPr eaLnBrk="1" hangingPunct="1"/>
            <a:r>
              <a:rPr lang="it-IT" altLang="it-IT" smtClean="0"/>
              <a:t>forma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916113"/>
            <a:ext cx="8229600" cy="4525962"/>
          </a:xfrm>
        </p:spPr>
        <p:txBody>
          <a:bodyPr/>
          <a:lstStyle/>
          <a:p>
            <a:pPr eaLnBrk="1" hangingPunct="1"/>
            <a:r>
              <a:rPr lang="it-IT" altLang="it-IT" sz="2800" smtClean="0"/>
              <a:t>allungato (Cile, Italia)</a:t>
            </a:r>
          </a:p>
          <a:p>
            <a:pPr eaLnBrk="1" hangingPunct="1"/>
            <a:r>
              <a:rPr lang="it-IT" altLang="it-IT" sz="2800" smtClean="0"/>
              <a:t>compatto (Francia, Polonia)</a:t>
            </a:r>
          </a:p>
          <a:p>
            <a:pPr eaLnBrk="1" hangingPunct="1"/>
            <a:r>
              <a:rPr lang="it-IT" altLang="it-IT" sz="2800" smtClean="0"/>
              <a:t>articolato (Thailandia, Armenia)</a:t>
            </a:r>
          </a:p>
          <a:p>
            <a:pPr eaLnBrk="1" hangingPunct="1"/>
            <a:r>
              <a:rPr lang="it-IT" altLang="it-IT" sz="2800" smtClean="0"/>
              <a:t>frammentato (Azerbaijan, USA)</a:t>
            </a:r>
          </a:p>
          <a:p>
            <a:pPr eaLnBrk="1" hangingPunct="1"/>
            <a:r>
              <a:rPr lang="it-IT" altLang="it-IT" sz="2800" smtClean="0"/>
              <a:t>perforato (Sudafrica, Italia)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o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it-IT" altLang="it-IT" sz="3200" smtClean="0"/>
              <a:t>organizzazione politico-amministrativa</a:t>
            </a:r>
          </a:p>
        </p:txBody>
      </p:sp>
      <p:sp>
        <p:nvSpPr>
          <p:cNvPr id="7171" name="Segnaposto contenuto 2"/>
          <p:cNvSpPr>
            <a:spLocks noGrp="1"/>
          </p:cNvSpPr>
          <p:nvPr>
            <p:ph idx="4294967295"/>
          </p:nvPr>
        </p:nvSpPr>
        <p:spPr>
          <a:xfrm>
            <a:off x="611188" y="1916113"/>
            <a:ext cx="8229600" cy="3455987"/>
          </a:xfrm>
        </p:spPr>
        <p:txBody>
          <a:bodyPr/>
          <a:lstStyle/>
          <a:p>
            <a:pPr eaLnBrk="1" hangingPunct="1"/>
            <a:r>
              <a:rPr lang="it-IT" altLang="it-IT" sz="2800" smtClean="0"/>
              <a:t>stato unitario (Francia, Cina)</a:t>
            </a:r>
          </a:p>
          <a:p>
            <a:pPr eaLnBrk="1" hangingPunct="1"/>
            <a:endParaRPr lang="it-IT" altLang="it-IT" sz="2800" smtClean="0"/>
          </a:p>
          <a:p>
            <a:pPr eaLnBrk="1" hangingPunct="1"/>
            <a:r>
              <a:rPr lang="it-IT" altLang="it-IT" sz="2800" smtClean="0"/>
              <a:t>stato regionale (Italia, Spagna)</a:t>
            </a:r>
          </a:p>
          <a:p>
            <a:pPr eaLnBrk="1" hangingPunct="1"/>
            <a:endParaRPr lang="it-IT" altLang="it-IT" sz="2800" smtClean="0"/>
          </a:p>
          <a:p>
            <a:pPr eaLnBrk="1" hangingPunct="1"/>
            <a:r>
              <a:rPr lang="it-IT" altLang="it-IT" sz="2800" smtClean="0"/>
              <a:t>stato federale (USA, India, Germania, Russia)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sz="3200" smtClean="0"/>
              <a:t>exclaves - enclaves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altLang="it-IT" sz="2800" smtClean="0"/>
              <a:t>Kaliningrad (Fed. Russa - UE)</a:t>
            </a:r>
          </a:p>
          <a:p>
            <a:pPr eaLnBrk="1" hangingPunct="1"/>
            <a:endParaRPr lang="it-IT" altLang="it-IT" sz="2800" smtClean="0"/>
          </a:p>
          <a:p>
            <a:pPr eaLnBrk="1" hangingPunct="1"/>
            <a:r>
              <a:rPr lang="it-IT" altLang="it-IT" sz="2800" smtClean="0"/>
              <a:t>Nakhichevan (Azerbaijan)</a:t>
            </a:r>
          </a:p>
          <a:p>
            <a:pPr eaLnBrk="1" hangingPunct="1"/>
            <a:endParaRPr lang="it-IT" altLang="it-IT" sz="2800" smtClean="0"/>
          </a:p>
          <a:p>
            <a:pPr eaLnBrk="1" hangingPunct="1"/>
            <a:r>
              <a:rPr lang="it-IT" altLang="it-IT" sz="2800" smtClean="0"/>
              <a:t>Nagorno-Karabakh (Armenia-Azerbaijan)</a:t>
            </a:r>
          </a:p>
          <a:p>
            <a:pPr eaLnBrk="1" hangingPunct="1"/>
            <a:endParaRPr lang="it-IT" altLang="it-IT" sz="2800" smtClean="0"/>
          </a:p>
          <a:p>
            <a:pPr eaLnBrk="1" hangingPunct="1"/>
            <a:r>
              <a:rPr lang="it-IT" altLang="it-IT" sz="2800" smtClean="0"/>
              <a:t>Campione d’Italia (Italia – Svizzera)</a:t>
            </a:r>
          </a:p>
          <a:p>
            <a:pPr eaLnBrk="1" hangingPunct="1"/>
            <a:endParaRPr lang="it-IT" altLang="it-IT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pic>
        <p:nvPicPr>
          <p:cNvPr id="10244" name="Picture 4" descr="enlarge_eu_map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1125538"/>
            <a:ext cx="5508625" cy="516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pic>
        <p:nvPicPr>
          <p:cNvPr id="11267" name="Picture 3" descr="Armenia"/>
          <p:cNvPicPr>
            <a:picLocks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051050" y="333375"/>
            <a:ext cx="5237163" cy="61087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pic>
        <p:nvPicPr>
          <p:cNvPr id="12292" name="Picture 4" descr="Campi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413" y="1484313"/>
            <a:ext cx="4024312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smtClean="0"/>
              <a:t>teorie sullo stato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it-IT" altLang="it-IT" smtClean="0"/>
              <a:t>	  </a:t>
            </a:r>
            <a:r>
              <a:rPr lang="it-IT" altLang="it-IT" b="1" smtClean="0"/>
              <a:t>darwinismo sociale</a:t>
            </a:r>
            <a:r>
              <a:rPr lang="it-IT" altLang="it-IT" smtClean="0"/>
              <a:t>	</a:t>
            </a:r>
          </a:p>
          <a:p>
            <a:pPr algn="ctr" eaLnBrk="1" hangingPunct="1">
              <a:buFontTx/>
              <a:buNone/>
            </a:pPr>
            <a:r>
              <a:rPr lang="it-IT" altLang="it-IT" smtClean="0"/>
              <a:t>		</a:t>
            </a:r>
          </a:p>
          <a:p>
            <a:pPr algn="ctr" eaLnBrk="1" hangingPunct="1">
              <a:buFontTx/>
              <a:buNone/>
            </a:pPr>
            <a:r>
              <a:rPr lang="it-IT" altLang="it-IT" smtClean="0"/>
              <a:t>Freidrich Ratzel </a:t>
            </a:r>
          </a:p>
          <a:p>
            <a:pPr algn="ctr" eaLnBrk="1" hangingPunct="1">
              <a:buFontTx/>
              <a:buNone/>
            </a:pPr>
            <a:endParaRPr lang="it-IT" altLang="it-IT" smtClean="0"/>
          </a:p>
          <a:p>
            <a:pPr algn="ctr" eaLnBrk="1" hangingPunct="1">
              <a:buFontTx/>
              <a:buNone/>
            </a:pPr>
            <a:r>
              <a:rPr lang="it-IT" altLang="it-IT" sz="2800" b="1" smtClean="0"/>
              <a:t>determinismo 	teoria organicistica</a:t>
            </a:r>
          </a:p>
          <a:p>
            <a:pPr eaLnBrk="1" hangingPunct="1">
              <a:buFontTx/>
              <a:buNone/>
            </a:pPr>
            <a:r>
              <a:rPr lang="it-IT" altLang="it-IT" sz="2800" b="1" smtClean="0"/>
              <a:t>	   	    ambientale		dello Stato</a:t>
            </a:r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>
            <a:off x="4500563" y="2133600"/>
            <a:ext cx="0" cy="7191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 flipH="1">
            <a:off x="2843213" y="3357563"/>
            <a:ext cx="144145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>
            <a:off x="4787900" y="3357563"/>
            <a:ext cx="1657350" cy="7191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pic>
        <p:nvPicPr>
          <p:cNvPr id="14340" name="Picture 4" descr="scansione0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0"/>
            <a:ext cx="6943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it-IT" altLang="it-IT" b="1" smtClean="0"/>
              <a:t>approccio funzionale</a:t>
            </a:r>
          </a:p>
          <a:p>
            <a:pPr algn="ctr" eaLnBrk="1" hangingPunct="1">
              <a:buFontTx/>
              <a:buNone/>
            </a:pPr>
            <a:endParaRPr lang="it-IT" altLang="it-IT" smtClean="0"/>
          </a:p>
          <a:p>
            <a:pPr algn="ctr" eaLnBrk="1" hangingPunct="1">
              <a:buFontTx/>
              <a:buNone/>
            </a:pPr>
            <a:r>
              <a:rPr lang="it-IT" altLang="it-IT" smtClean="0"/>
              <a:t>Richard Hartshorne</a:t>
            </a:r>
          </a:p>
          <a:p>
            <a:pPr algn="ctr" eaLnBrk="1" hangingPunct="1">
              <a:buFontTx/>
              <a:buNone/>
            </a:pPr>
            <a:endParaRPr lang="it-IT" altLang="it-IT" smtClean="0"/>
          </a:p>
          <a:p>
            <a:pPr algn="just" eaLnBrk="1" hangingPunct="1">
              <a:buFontTx/>
              <a:buNone/>
            </a:pPr>
            <a:r>
              <a:rPr lang="it-IT" altLang="it-IT" smtClean="0"/>
              <a:t> </a:t>
            </a:r>
            <a:r>
              <a:rPr lang="it-IT" altLang="it-IT" sz="2800" smtClean="0"/>
              <a:t>		forze centripete		  forze centrifughe</a:t>
            </a:r>
          </a:p>
          <a:p>
            <a:pPr algn="just" eaLnBrk="1" hangingPunct="1">
              <a:buFontTx/>
              <a:buNone/>
            </a:pPr>
            <a:endParaRPr lang="it-IT" altLang="it-IT" smtClean="0"/>
          </a:p>
          <a:p>
            <a:pPr algn="just" eaLnBrk="1" hangingPunct="1">
              <a:buFontTx/>
              <a:buNone/>
            </a:pPr>
            <a:r>
              <a:rPr lang="it-IT" altLang="it-IT" smtClean="0"/>
              <a:t>  </a:t>
            </a:r>
            <a:r>
              <a:rPr lang="it-IT" altLang="it-IT" b="1" smtClean="0">
                <a:latin typeface="Arial Unicode MS" pitchFamily="34" charset="-128"/>
              </a:rPr>
              <a:t>raison d’</a:t>
            </a:r>
            <a:r>
              <a:rPr lang="en-US" altLang="it-IT" b="1" smtClean="0">
                <a:latin typeface="Arial Unicode MS" pitchFamily="34" charset="-128"/>
                <a:cs typeface="Times New Roman" pitchFamily="18" charset="0"/>
              </a:rPr>
              <a:t>être</a:t>
            </a:r>
            <a:r>
              <a:rPr lang="en-US" altLang="it-IT" smtClean="0">
                <a:latin typeface="Arial Unicode MS" pitchFamily="34" charset="-128"/>
                <a:cs typeface="Times New Roman" pitchFamily="18" charset="0"/>
              </a:rPr>
              <a:t> = f. centripete &gt; f. centrifughe</a:t>
            </a:r>
          </a:p>
        </p:txBody>
      </p:sp>
      <p:sp>
        <p:nvSpPr>
          <p:cNvPr id="15363" name="Line 3"/>
          <p:cNvSpPr>
            <a:spLocks noChangeShapeType="1"/>
          </p:cNvSpPr>
          <p:nvPr/>
        </p:nvSpPr>
        <p:spPr bwMode="auto">
          <a:xfrm>
            <a:off x="4427538" y="2205038"/>
            <a:ext cx="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 flipH="1">
            <a:off x="3059113" y="3284538"/>
            <a:ext cx="1008062" cy="7937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4643438" y="3284538"/>
            <a:ext cx="1081087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sz="3600" smtClean="0"/>
              <a:t>forme di acquisizione del territorio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8229600" cy="4525962"/>
          </a:xfrm>
        </p:spPr>
        <p:txBody>
          <a:bodyPr/>
          <a:lstStyle/>
          <a:p>
            <a:pPr eaLnBrk="1" hangingPunct="1"/>
            <a:r>
              <a:rPr lang="it-IT" altLang="it-IT" sz="2800" smtClean="0"/>
              <a:t>occupazione</a:t>
            </a:r>
          </a:p>
          <a:p>
            <a:pPr eaLnBrk="1" hangingPunct="1"/>
            <a:r>
              <a:rPr lang="it-IT" altLang="it-IT" sz="2800" smtClean="0"/>
              <a:t>annessione</a:t>
            </a:r>
          </a:p>
          <a:p>
            <a:pPr eaLnBrk="1" hangingPunct="1"/>
            <a:r>
              <a:rPr lang="it-IT" altLang="it-IT" sz="2800" smtClean="0"/>
              <a:t>prescrizione</a:t>
            </a:r>
          </a:p>
          <a:p>
            <a:pPr eaLnBrk="1" hangingPunct="1"/>
            <a:r>
              <a:rPr lang="it-IT" altLang="it-IT" sz="2800" smtClean="0"/>
              <a:t>cessione</a:t>
            </a:r>
          </a:p>
          <a:p>
            <a:pPr eaLnBrk="1" hangingPunct="1"/>
            <a:r>
              <a:rPr lang="it-IT" altLang="it-IT" sz="2800" smtClean="0"/>
              <a:t>accrezione</a:t>
            </a:r>
          </a:p>
          <a:p>
            <a:pPr eaLnBrk="1" hangingPunct="1"/>
            <a:r>
              <a:rPr lang="it-IT" altLang="it-IT" sz="2800" smtClean="0"/>
              <a:t>acquis. di diritti (concessioni, servitù, corridoi)</a:t>
            </a:r>
          </a:p>
          <a:p>
            <a:pPr eaLnBrk="1" hangingPunct="1"/>
            <a:endParaRPr lang="it-IT" altLang="it-IT" sz="2800" smtClean="0"/>
          </a:p>
          <a:p>
            <a:pPr eaLnBrk="1" hangingPunct="1"/>
            <a:endParaRPr lang="it-IT" altLang="it-IT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pic>
        <p:nvPicPr>
          <p:cNvPr id="17412" name="Picture 4" descr="Polish_Corrid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8" y="566738"/>
            <a:ext cx="8848725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pic>
        <p:nvPicPr>
          <p:cNvPr id="18435" name="Picture 3" descr="nagorno-karabakh"/>
          <p:cNvPicPr>
            <a:picLocks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979613" y="260350"/>
            <a:ext cx="4716462" cy="61102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smtClean="0"/>
              <a:t>confine e frontiera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989138"/>
            <a:ext cx="8229600" cy="4525962"/>
          </a:xfrm>
        </p:spPr>
        <p:txBody>
          <a:bodyPr/>
          <a:lstStyle/>
          <a:p>
            <a:pPr algn="just" eaLnBrk="1" hangingPunct="1"/>
            <a:r>
              <a:rPr lang="it-IT" altLang="it-IT" smtClean="0"/>
              <a:t>frontiera: zona politico-geografica posta attorno a una unità politica e aperta alla sua espansione</a:t>
            </a:r>
          </a:p>
          <a:p>
            <a:pPr algn="just" eaLnBrk="1" hangingPunct="1">
              <a:buFontTx/>
              <a:buNone/>
            </a:pPr>
            <a:r>
              <a:rPr lang="it-IT" altLang="it-IT" smtClean="0"/>
              <a:t> </a:t>
            </a:r>
          </a:p>
          <a:p>
            <a:pPr algn="just" eaLnBrk="1" hangingPunct="1"/>
            <a:r>
              <a:rPr lang="it-IT" altLang="it-IT" smtClean="0"/>
              <a:t>confine: piano verticale immaginario che delimita la sovranità di uno stato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smtClean="0"/>
              <a:t>le dimensioni del confine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44675"/>
            <a:ext cx="8229600" cy="4525963"/>
          </a:xfrm>
        </p:spPr>
        <p:txBody>
          <a:bodyPr/>
          <a:lstStyle/>
          <a:p>
            <a:pPr eaLnBrk="1" hangingPunct="1"/>
            <a:r>
              <a:rPr lang="it-IT" altLang="it-IT" smtClean="0"/>
              <a:t>archetipica 		territorialità</a:t>
            </a:r>
          </a:p>
          <a:p>
            <a:pPr eaLnBrk="1" hangingPunct="1"/>
            <a:endParaRPr lang="it-IT" altLang="it-IT" smtClean="0"/>
          </a:p>
          <a:p>
            <a:pPr eaLnBrk="1" hangingPunct="1"/>
            <a:r>
              <a:rPr lang="it-IT" altLang="it-IT" smtClean="0"/>
              <a:t>culturale 		nazione</a:t>
            </a:r>
          </a:p>
          <a:p>
            <a:pPr eaLnBrk="1" hangingPunct="1"/>
            <a:endParaRPr lang="it-IT" altLang="it-IT" smtClean="0"/>
          </a:p>
          <a:p>
            <a:pPr eaLnBrk="1" hangingPunct="1"/>
            <a:r>
              <a:rPr lang="it-IT" altLang="it-IT" smtClean="0"/>
              <a:t>politica			stato</a:t>
            </a:r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3059113" y="2205038"/>
            <a:ext cx="10080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20485" name="Line 5"/>
          <p:cNvSpPr>
            <a:spLocks noChangeShapeType="1"/>
          </p:cNvSpPr>
          <p:nvPr/>
        </p:nvSpPr>
        <p:spPr bwMode="auto">
          <a:xfrm>
            <a:off x="2700338" y="3357563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>
            <a:off x="2484438" y="4508500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>
            <a:off x="4716463" y="3573463"/>
            <a:ext cx="0" cy="7191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smtClean="0"/>
              <a:t>creazione di un confine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89138"/>
            <a:ext cx="8229600" cy="4525962"/>
          </a:xfrm>
        </p:spPr>
        <p:txBody>
          <a:bodyPr/>
          <a:lstStyle/>
          <a:p>
            <a:pPr eaLnBrk="1" hangingPunct="1"/>
            <a:r>
              <a:rPr lang="it-IT" altLang="it-IT" smtClean="0"/>
              <a:t>definizione</a:t>
            </a:r>
          </a:p>
          <a:p>
            <a:pPr eaLnBrk="1" hangingPunct="1"/>
            <a:endParaRPr lang="it-IT" altLang="it-IT" smtClean="0"/>
          </a:p>
          <a:p>
            <a:pPr eaLnBrk="1" hangingPunct="1"/>
            <a:r>
              <a:rPr lang="it-IT" altLang="it-IT" smtClean="0"/>
              <a:t>demarcazione</a:t>
            </a:r>
          </a:p>
          <a:p>
            <a:pPr eaLnBrk="1" hangingPunct="1"/>
            <a:endParaRPr lang="it-IT" altLang="it-IT" smtClean="0"/>
          </a:p>
          <a:p>
            <a:pPr eaLnBrk="1" hangingPunct="1"/>
            <a:r>
              <a:rPr lang="it-IT" altLang="it-IT" smtClean="0"/>
              <a:t>amministrazione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smtClean="0"/>
              <a:t>classificazione dei confini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32038"/>
            <a:ext cx="8686800" cy="4525962"/>
          </a:xfrm>
        </p:spPr>
        <p:txBody>
          <a:bodyPr/>
          <a:lstStyle/>
          <a:p>
            <a:pPr eaLnBrk="1" hangingPunct="1"/>
            <a:r>
              <a:rPr lang="it-IT" altLang="it-IT" sz="2800" smtClean="0"/>
              <a:t>criterio morfologico: naturale o geometrico</a:t>
            </a:r>
          </a:p>
          <a:p>
            <a:pPr eaLnBrk="1" hangingPunct="1"/>
            <a:endParaRPr lang="it-IT" altLang="it-IT" sz="2800" smtClean="0"/>
          </a:p>
          <a:p>
            <a:pPr eaLnBrk="1" hangingPunct="1"/>
            <a:endParaRPr lang="it-IT" altLang="it-IT" sz="2800" smtClean="0"/>
          </a:p>
          <a:p>
            <a:pPr eaLnBrk="1" hangingPunct="1"/>
            <a:r>
              <a:rPr lang="it-IT" altLang="it-IT" sz="2800" smtClean="0"/>
              <a:t>criterio genetico: antecedente, susseguente, 				    sovrimposto, relitto</a:t>
            </a:r>
          </a:p>
          <a:p>
            <a:pPr eaLnBrk="1" hangingPunct="1"/>
            <a:endParaRPr lang="it-IT" altLang="it-IT" sz="2800" smtClean="0"/>
          </a:p>
          <a:p>
            <a:pPr eaLnBrk="1" hangingPunct="1">
              <a:buFontTx/>
              <a:buNone/>
            </a:pPr>
            <a:endParaRPr lang="it-IT" altLang="it-IT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pic>
        <p:nvPicPr>
          <p:cNvPr id="23556" name="Picture 4" descr="confin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3363"/>
            <a:ext cx="9144000" cy="662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765175"/>
          </a:xfrm>
        </p:spPr>
        <p:txBody>
          <a:bodyPr/>
          <a:lstStyle/>
          <a:p>
            <a:pPr eaLnBrk="1" hangingPunct="1"/>
            <a:r>
              <a:rPr lang="it-IT" altLang="it-IT" smtClean="0"/>
              <a:t>confini marittimi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8229600" cy="50403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it-IT" altLang="it-IT" sz="2800" smtClean="0"/>
              <a:t>	acque territoriali			3 miglia</a:t>
            </a:r>
          </a:p>
          <a:p>
            <a:pPr eaLnBrk="1" hangingPunct="1"/>
            <a:endParaRPr lang="it-IT" altLang="it-IT" sz="2800" smtClean="0"/>
          </a:p>
          <a:p>
            <a:pPr eaLnBrk="1" hangingPunct="1">
              <a:buFontTx/>
              <a:buNone/>
            </a:pPr>
            <a:r>
              <a:rPr lang="it-IT" altLang="it-IT" sz="2800" smtClean="0"/>
              <a:t>                                                       12 miglia</a:t>
            </a:r>
          </a:p>
          <a:p>
            <a:pPr eaLnBrk="1" hangingPunct="1">
              <a:buFontTx/>
              <a:buNone/>
            </a:pPr>
            <a:endParaRPr lang="it-IT" altLang="it-IT" sz="2800" smtClean="0"/>
          </a:p>
          <a:p>
            <a:pPr eaLnBrk="1" hangingPunct="1">
              <a:buFontTx/>
              <a:buNone/>
            </a:pPr>
            <a:r>
              <a:rPr lang="it-IT" altLang="it-IT" sz="2800" smtClean="0"/>
              <a:t>	zona contigua				24 miglia</a:t>
            </a:r>
          </a:p>
          <a:p>
            <a:pPr eaLnBrk="1" hangingPunct="1">
              <a:buFontTx/>
              <a:buNone/>
            </a:pPr>
            <a:endParaRPr lang="it-IT" altLang="it-IT" sz="2800" smtClean="0"/>
          </a:p>
          <a:p>
            <a:pPr eaLnBrk="1" hangingPunct="1">
              <a:buFontTx/>
              <a:buNone/>
            </a:pPr>
            <a:r>
              <a:rPr lang="it-IT" altLang="it-IT" sz="2800" smtClean="0"/>
              <a:t>  piattaforma continentale	    isobata di 200 m</a:t>
            </a:r>
          </a:p>
          <a:p>
            <a:pPr eaLnBrk="1" hangingPunct="1">
              <a:buFontTx/>
              <a:buNone/>
            </a:pPr>
            <a:r>
              <a:rPr lang="it-IT" altLang="it-IT" sz="2800" smtClean="0"/>
              <a:t>					           </a:t>
            </a:r>
            <a:r>
              <a:rPr lang="it-IT" altLang="it-IT" sz="2000" smtClean="0"/>
              <a:t>(proclama di Truman, 1945)</a:t>
            </a:r>
          </a:p>
          <a:p>
            <a:pPr eaLnBrk="1" hangingPunct="1">
              <a:buFontTx/>
              <a:buNone/>
            </a:pPr>
            <a:endParaRPr lang="it-IT" altLang="it-IT" sz="2000" smtClean="0"/>
          </a:p>
          <a:p>
            <a:pPr eaLnBrk="1" hangingPunct="1">
              <a:buFontTx/>
              <a:buNone/>
            </a:pPr>
            <a:r>
              <a:rPr lang="it-IT" altLang="it-IT" sz="2000" smtClean="0"/>
              <a:t> </a:t>
            </a:r>
            <a:r>
              <a:rPr lang="it-IT" altLang="it-IT" sz="2800" smtClean="0"/>
              <a:t>zona economica esclusiva (zee)		200 miglia</a:t>
            </a:r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>
            <a:off x="3924300" y="141287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24581" name="Line 5"/>
          <p:cNvSpPr>
            <a:spLocks noChangeShapeType="1"/>
          </p:cNvSpPr>
          <p:nvPr/>
        </p:nvSpPr>
        <p:spPr bwMode="auto">
          <a:xfrm>
            <a:off x="6588125" y="1628775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24582" name="Line 6"/>
          <p:cNvSpPr>
            <a:spLocks noChangeShapeType="1"/>
          </p:cNvSpPr>
          <p:nvPr/>
        </p:nvSpPr>
        <p:spPr bwMode="auto">
          <a:xfrm>
            <a:off x="3419475" y="3500438"/>
            <a:ext cx="23764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24583" name="Line 7"/>
          <p:cNvSpPr>
            <a:spLocks noChangeShapeType="1"/>
          </p:cNvSpPr>
          <p:nvPr/>
        </p:nvSpPr>
        <p:spPr bwMode="auto">
          <a:xfrm>
            <a:off x="4716463" y="4508500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24584" name="Line 8"/>
          <p:cNvSpPr>
            <a:spLocks noChangeShapeType="1"/>
          </p:cNvSpPr>
          <p:nvPr/>
        </p:nvSpPr>
        <p:spPr bwMode="auto">
          <a:xfrm>
            <a:off x="5795963" y="5876925"/>
            <a:ext cx="9350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pic>
        <p:nvPicPr>
          <p:cNvPr id="25604" name="Picture 4" descr="confini marittim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7850"/>
            <a:ext cx="9144000" cy="628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it-IT" altLang="it-IT" smtClean="0"/>
          </a:p>
        </p:txBody>
      </p:sp>
      <p:pic>
        <p:nvPicPr>
          <p:cNvPr id="26628" name="Picture 4" descr="ze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4325"/>
            <a:ext cx="9144000" cy="650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sz="3600" smtClean="0"/>
              <a:t>linea mediana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989138"/>
            <a:ext cx="8229600" cy="4525962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it-IT" altLang="it-IT" sz="2800" smtClean="0"/>
              <a:t>	luogo dei punti equidistanti fra le linee di costa di due stati rivieraschi</a:t>
            </a:r>
          </a:p>
          <a:p>
            <a:pPr algn="just" eaLnBrk="1" hangingPunct="1">
              <a:buFontTx/>
              <a:buNone/>
            </a:pPr>
            <a:endParaRPr lang="it-IT" altLang="it-IT" sz="2800" smtClean="0"/>
          </a:p>
          <a:p>
            <a:pPr algn="just" eaLnBrk="1" hangingPunct="1">
              <a:buFontTx/>
              <a:buNone/>
            </a:pPr>
            <a:r>
              <a:rPr lang="it-IT" altLang="it-IT" sz="2800" smtClean="0"/>
              <a:t>	si usa per definire i confini di stati che distano meno di 24 miglia e per definire le zee degli stati con sbocco sul mare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41987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411413" y="-104775"/>
          <a:ext cx="4968875" cy="7019925"/>
        </p:xfrm>
        <a:graphic>
          <a:graphicData uri="http://schemas.openxmlformats.org/presentationml/2006/ole">
            <p:oleObj spid="_x0000_s41987" name="Acrobat Document" r:id="rId4" imgW="5676810" imgH="8019988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43011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484438" y="-3175"/>
          <a:ext cx="4824412" cy="6816725"/>
        </p:xfrm>
        <a:graphic>
          <a:graphicData uri="http://schemas.openxmlformats.org/presentationml/2006/ole">
            <p:oleObj spid="_x0000_s43011" name="Acrobat Document" r:id="rId4" imgW="5676810" imgH="8019988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pic>
        <p:nvPicPr>
          <p:cNvPr id="44035" name="Segnaposto contenuto 3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908175" y="-196850"/>
            <a:ext cx="5129213" cy="70548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45059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339975" y="-3175"/>
          <a:ext cx="4968875" cy="7019925"/>
        </p:xfrm>
        <a:graphic>
          <a:graphicData uri="http://schemas.openxmlformats.org/presentationml/2006/ole">
            <p:oleObj spid="_x0000_s45059" name="Acrobat Document" r:id="rId4" imgW="5676810" imgH="8019988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46083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195513" y="215900"/>
          <a:ext cx="4752975" cy="6713538"/>
        </p:xfrm>
        <a:graphic>
          <a:graphicData uri="http://schemas.openxmlformats.org/presentationml/2006/ole">
            <p:oleObj spid="_x0000_s46083" name="Acrobat Document" r:id="rId4" imgW="5676810" imgH="8019988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0"/>
            <a:ext cx="8229600" cy="1143000"/>
          </a:xfrm>
        </p:spPr>
        <p:txBody>
          <a:bodyPr/>
          <a:lstStyle/>
          <a:p>
            <a:r>
              <a:rPr lang="it-IT" altLang="it-IT" sz="3200" smtClean="0"/>
              <a:t>tendenze della </a:t>
            </a:r>
            <a:br>
              <a:rPr lang="it-IT" altLang="it-IT" sz="3200" smtClean="0"/>
            </a:br>
            <a:r>
              <a:rPr lang="it-IT" altLang="it-IT" sz="3200" smtClean="0"/>
              <a:t>geografia politica contemporanea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817688"/>
            <a:ext cx="9144000" cy="50403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it-IT" altLang="it-IT" sz="2800" smtClean="0"/>
              <a:t>micro-scale   		      geografia amministrativa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it-IT" altLang="it-IT" sz="2800" smtClean="0"/>
              <a:t>                      	       	      geografia elettorale</a:t>
            </a:r>
          </a:p>
          <a:p>
            <a:pPr>
              <a:lnSpc>
                <a:spcPct val="90000"/>
              </a:lnSpc>
              <a:buFontTx/>
              <a:buNone/>
            </a:pPr>
            <a:endParaRPr lang="it-IT" altLang="it-IT" sz="2800" smtClean="0"/>
          </a:p>
          <a:p>
            <a:pPr>
              <a:lnSpc>
                <a:spcPct val="90000"/>
              </a:lnSpc>
            </a:pPr>
            <a:r>
              <a:rPr lang="it-IT" altLang="it-IT" sz="2800" smtClean="0"/>
              <a:t>flussi e interazioni           geografia del comm. int.			      		      geoeconomia</a:t>
            </a:r>
          </a:p>
          <a:p>
            <a:pPr>
              <a:lnSpc>
                <a:spcPct val="90000"/>
              </a:lnSpc>
            </a:pPr>
            <a:endParaRPr lang="it-IT" altLang="it-IT" sz="2800" smtClean="0"/>
          </a:p>
          <a:p>
            <a:pPr>
              <a:lnSpc>
                <a:spcPct val="90000"/>
              </a:lnSpc>
            </a:pPr>
            <a:r>
              <a:rPr lang="it-IT" altLang="it-IT" sz="2800" smtClean="0"/>
              <a:t>nuove metodologie	      approccio quantitativo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it-IT" altLang="it-IT" sz="2800" smtClean="0"/>
              <a:t>                                           statistica, informatica</a:t>
            </a:r>
          </a:p>
          <a:p>
            <a:pPr>
              <a:lnSpc>
                <a:spcPct val="90000"/>
              </a:lnSpc>
              <a:buFontTx/>
              <a:buNone/>
            </a:pPr>
            <a:endParaRPr lang="it-IT" altLang="it-IT" sz="2800" smtClean="0"/>
          </a:p>
          <a:p>
            <a:pPr>
              <a:lnSpc>
                <a:spcPct val="90000"/>
              </a:lnSpc>
            </a:pPr>
            <a:r>
              <a:rPr lang="it-IT" altLang="it-IT" sz="2800" smtClean="0"/>
              <a:t>“riabilitazione” della geopolitica</a:t>
            </a:r>
          </a:p>
          <a:p>
            <a:pPr>
              <a:lnSpc>
                <a:spcPct val="90000"/>
              </a:lnSpc>
              <a:buFontTx/>
              <a:buNone/>
            </a:pPr>
            <a:endParaRPr lang="it-IT" altLang="it-IT" sz="2800" smtClean="0"/>
          </a:p>
        </p:txBody>
      </p:sp>
      <p:sp>
        <p:nvSpPr>
          <p:cNvPr id="47108" name="Line 5"/>
          <p:cNvSpPr>
            <a:spLocks noChangeShapeType="1"/>
          </p:cNvSpPr>
          <p:nvPr/>
        </p:nvSpPr>
        <p:spPr bwMode="auto">
          <a:xfrm>
            <a:off x="2484438" y="2060575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47109" name="Line 6"/>
          <p:cNvSpPr>
            <a:spLocks noChangeShapeType="1"/>
          </p:cNvSpPr>
          <p:nvPr/>
        </p:nvSpPr>
        <p:spPr bwMode="auto">
          <a:xfrm>
            <a:off x="3419475" y="3429000"/>
            <a:ext cx="7921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  <p:sp>
        <p:nvSpPr>
          <p:cNvPr id="47110" name="Line 7"/>
          <p:cNvSpPr>
            <a:spLocks noChangeShapeType="1"/>
          </p:cNvSpPr>
          <p:nvPr/>
        </p:nvSpPr>
        <p:spPr bwMode="auto">
          <a:xfrm>
            <a:off x="3563938" y="4797425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mtClean="0"/>
              <a:t>geopolitica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332038"/>
            <a:ext cx="8229600" cy="4525962"/>
          </a:xfrm>
        </p:spPr>
        <p:txBody>
          <a:bodyPr/>
          <a:lstStyle/>
          <a:p>
            <a:pPr algn="just">
              <a:lnSpc>
                <a:spcPct val="150000"/>
              </a:lnSpc>
              <a:buFontTx/>
              <a:buNone/>
            </a:pPr>
            <a:r>
              <a:rPr lang="it-IT" altLang="it-IT" sz="2800" smtClean="0"/>
              <a:t>	lo studio dello stato nel suo contesto geografico, per comprendere sia le basi della potenza dello stato sia la natura delle interazioni fra gli stati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 smtClean="0"/>
          </a:p>
        </p:txBody>
      </p:sp>
      <p:pic>
        <p:nvPicPr>
          <p:cNvPr id="49156" name="Picture 5" descr="scansione00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4338" y="-36513"/>
            <a:ext cx="5773737" cy="6931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z="3200" smtClean="0"/>
              <a:t>La teoria del cuore continentale (heartland)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8229600" cy="4525962"/>
          </a:xfrm>
        </p:spPr>
        <p:txBody>
          <a:bodyPr/>
          <a:lstStyle/>
          <a:p>
            <a:pPr algn="just">
              <a:lnSpc>
                <a:spcPct val="150000"/>
              </a:lnSpc>
              <a:buFontTx/>
              <a:buNone/>
            </a:pPr>
            <a:r>
              <a:rPr lang="it-IT" altLang="it-IT" smtClean="0"/>
              <a:t>	</a:t>
            </a:r>
            <a:r>
              <a:rPr lang="it-IT" altLang="it-IT" sz="2800" smtClean="0"/>
              <a:t>chi domina l’Europa orientale domina il cuore continentale, chi domina il cuore continentale domina l’isola mondiale, chi domina l’isola mondiale domina il mondo (H. J. Mackinder).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1203" name="Picture 2" descr="Heartland.gi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404813"/>
            <a:ext cx="9131300" cy="5516562"/>
          </a:xfr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2227" name="Picture 2" descr="Spykman_Rimland_(1944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1588" y="1052513"/>
            <a:ext cx="9145588" cy="4581525"/>
          </a:xfr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53251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339975" y="12700"/>
          <a:ext cx="4824413" cy="6816725"/>
        </p:xfrm>
        <a:graphic>
          <a:graphicData uri="http://schemas.openxmlformats.org/presentationml/2006/ole">
            <p:oleObj spid="_x0000_s53251" name="Acrobat Document" r:id="rId4" imgW="5676810" imgH="8019988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 sz="4000" smtClean="0"/>
              <a:t>scenari attuali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686800" cy="452596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it-IT" altLang="it-IT" sz="2800" smtClean="0"/>
              <a:t>“la fine della storia” (f. fukuyama, 1992)</a:t>
            </a:r>
          </a:p>
          <a:p>
            <a:pPr>
              <a:lnSpc>
                <a:spcPct val="150000"/>
              </a:lnSpc>
            </a:pPr>
            <a:r>
              <a:rPr lang="it-IT" altLang="it-IT" sz="2800" smtClean="0"/>
              <a:t>“lo scontro di civiltà” (s. p. huntington, 1993-1996)</a:t>
            </a:r>
          </a:p>
          <a:p>
            <a:pPr>
              <a:lnSpc>
                <a:spcPct val="150000"/>
              </a:lnSpc>
            </a:pPr>
            <a:r>
              <a:rPr lang="it-IT" altLang="it-IT" sz="2800" smtClean="0"/>
              <a:t> unipolarismo ed egemonia statunitense</a:t>
            </a:r>
          </a:p>
          <a:p>
            <a:pPr>
              <a:lnSpc>
                <a:spcPct val="150000"/>
              </a:lnSpc>
            </a:pPr>
            <a:r>
              <a:rPr lang="it-IT" altLang="it-IT" sz="2800" smtClean="0"/>
              <a:t> regioni geostrategiche e gerarchia di “stati pivot”</a:t>
            </a:r>
          </a:p>
          <a:p>
            <a:pPr>
              <a:lnSpc>
                <a:spcPct val="150000"/>
              </a:lnSpc>
            </a:pPr>
            <a:r>
              <a:rPr lang="it-IT" altLang="it-IT" sz="2800" smtClean="0"/>
              <a:t>ritorno al multipolarismo</a:t>
            </a:r>
          </a:p>
          <a:p>
            <a:endParaRPr lang="it-IT" altLang="it-IT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55299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1979613" y="-387350"/>
          <a:ext cx="4824412" cy="6816725"/>
        </p:xfrm>
        <a:graphic>
          <a:graphicData uri="http://schemas.openxmlformats.org/presentationml/2006/ole">
            <p:oleObj spid="_x0000_s55299" name="Acrobat Document" r:id="rId4" imgW="5676810" imgH="8019988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56323" name="Segnaposto contenuto 4"/>
          <p:cNvGraphicFramePr>
            <a:graphicFrameLocks noGrp="1" noChangeAspect="1"/>
          </p:cNvGraphicFramePr>
          <p:nvPr>
            <p:ph idx="1"/>
          </p:nvPr>
        </p:nvGraphicFramePr>
        <p:xfrm>
          <a:off x="1979613" y="1052513"/>
          <a:ext cx="4629150" cy="6213475"/>
        </p:xfrm>
        <a:graphic>
          <a:graphicData uri="http://schemas.openxmlformats.org/presentationml/2006/ole">
            <p:oleObj spid="_x0000_s56323" name="Acrobat Document" r:id="rId4" imgW="5676810" imgH="7619729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57347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411413" y="333375"/>
          <a:ext cx="4597400" cy="6216650"/>
        </p:xfrm>
        <a:graphic>
          <a:graphicData uri="http://schemas.openxmlformats.org/presentationml/2006/ole">
            <p:oleObj spid="_x0000_s57347" name="Acrobat Document" r:id="rId4" imgW="5676810" imgH="7676806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58371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424113" y="404813"/>
          <a:ext cx="4281487" cy="6048375"/>
        </p:xfrm>
        <a:graphic>
          <a:graphicData uri="http://schemas.openxmlformats.org/presentationml/2006/ole">
            <p:oleObj spid="_x0000_s58371" name="Acrobat Document" r:id="rId4" imgW="5676810" imgH="8019988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59395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447925" y="620713"/>
          <a:ext cx="4248150" cy="6354762"/>
        </p:xfrm>
        <a:graphic>
          <a:graphicData uri="http://schemas.openxmlformats.org/presentationml/2006/ole">
            <p:oleObj spid="_x0000_s59395" name="Acrobat Document" r:id="rId4" imgW="5362328" imgH="8019988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60419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241550" y="515938"/>
          <a:ext cx="4660900" cy="6321425"/>
        </p:xfrm>
        <a:graphic>
          <a:graphicData uri="http://schemas.openxmlformats.org/presentationml/2006/ole">
            <p:oleObj spid="_x0000_s60419" name="Acrobat Document" r:id="rId4" imgW="5676810" imgH="7695952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61443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104775" y="333375"/>
          <a:ext cx="9017000" cy="6380163"/>
        </p:xfrm>
        <a:graphic>
          <a:graphicData uri="http://schemas.openxmlformats.org/presentationml/2006/ole">
            <p:oleObj spid="_x0000_s61443" name="Acrobat Document" r:id="rId4" imgW="8019826" imgH="5676595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pic>
        <p:nvPicPr>
          <p:cNvPr id="62467" name="Picture 3" descr="tracecamap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989013" y="836613"/>
            <a:ext cx="7165975" cy="50419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63491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132013" y="188913"/>
          <a:ext cx="4879975" cy="6524625"/>
        </p:xfrm>
        <a:graphic>
          <a:graphicData uri="http://schemas.openxmlformats.org/presentationml/2006/ole">
            <p:oleObj spid="_x0000_s63491" name="Acrobat Document" r:id="rId4" imgW="5676847" imgH="7591422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64515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-6350" y="192088"/>
          <a:ext cx="4300538" cy="6075362"/>
        </p:xfrm>
        <a:graphic>
          <a:graphicData uri="http://schemas.openxmlformats.org/presentationml/2006/ole">
            <p:oleObj spid="_x0000_s64515" name="Acrobat Document" r:id="rId4" imgW="5676847" imgH="8019800" progId="AcroExch.Document.11">
              <p:embed/>
            </p:oleObj>
          </a:graphicData>
        </a:graphic>
      </p:graphicFrame>
      <p:graphicFrame>
        <p:nvGraphicFramePr>
          <p:cNvPr id="64516" name="Oggetto 4"/>
          <p:cNvGraphicFramePr>
            <a:graphicFrameLocks noChangeAspect="1"/>
          </p:cNvGraphicFramePr>
          <p:nvPr/>
        </p:nvGraphicFramePr>
        <p:xfrm>
          <a:off x="4572000" y="0"/>
          <a:ext cx="4572000" cy="6459538"/>
        </p:xfrm>
        <a:graphic>
          <a:graphicData uri="http://schemas.openxmlformats.org/presentationml/2006/ole">
            <p:oleObj spid="_x0000_s64516" name="Acrobat Document" r:id="rId5" imgW="5676847" imgH="8019800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65539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268538" y="274638"/>
          <a:ext cx="4843462" cy="6477000"/>
        </p:xfrm>
        <a:graphic>
          <a:graphicData uri="http://schemas.openxmlformats.org/presentationml/2006/ole">
            <p:oleObj spid="_x0000_s65539" name="Acrobat Document" r:id="rId4" imgW="5676847" imgH="7591422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66563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195513" y="33338"/>
          <a:ext cx="5140325" cy="6858000"/>
        </p:xfrm>
        <a:graphic>
          <a:graphicData uri="http://schemas.openxmlformats.org/presentationml/2006/ole">
            <p:oleObj spid="_x0000_s66563" name="Acrobat Document" r:id="rId4" imgW="5676847" imgH="7572110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67587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016125" y="11113"/>
          <a:ext cx="5111750" cy="6859587"/>
        </p:xfrm>
        <a:graphic>
          <a:graphicData uri="http://schemas.openxmlformats.org/presentationml/2006/ole">
            <p:oleObj spid="_x0000_s67587" name="Acrobat Document" r:id="rId4" imgW="5676847" imgH="7619512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68611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165100" y="476250"/>
          <a:ext cx="8813800" cy="6237288"/>
        </p:xfrm>
        <a:graphic>
          <a:graphicData uri="http://schemas.openxmlformats.org/presentationml/2006/ole">
            <p:oleObj spid="_x0000_s68611" name="Acrobat Document" r:id="rId4" imgW="8020026" imgH="5676595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olo 1"/>
          <p:cNvSpPr>
            <a:spLocks noGrp="1"/>
          </p:cNvSpPr>
          <p:nvPr>
            <p:ph type="title"/>
          </p:nvPr>
        </p:nvSpPr>
        <p:spPr>
          <a:xfrm>
            <a:off x="684213" y="-28575"/>
            <a:ext cx="8229600" cy="1143000"/>
          </a:xfrm>
        </p:spPr>
        <p:txBody>
          <a:bodyPr/>
          <a:lstStyle/>
          <a:p>
            <a:endParaRPr lang="it-IT" altLang="it-IT" smtClean="0"/>
          </a:p>
        </p:txBody>
      </p:sp>
      <p:graphicFrame>
        <p:nvGraphicFramePr>
          <p:cNvPr id="69635" name="Segnaposto contenuto 3"/>
          <p:cNvGraphicFramePr>
            <a:graphicFrameLocks noGrp="1" noChangeAspect="1"/>
          </p:cNvGraphicFramePr>
          <p:nvPr>
            <p:ph idx="1"/>
          </p:nvPr>
        </p:nvGraphicFramePr>
        <p:xfrm>
          <a:off x="2233613" y="19050"/>
          <a:ext cx="5129212" cy="6858000"/>
        </p:xfrm>
        <a:graphic>
          <a:graphicData uri="http://schemas.openxmlformats.org/presentationml/2006/ole">
            <p:oleObj spid="_x0000_s69635" name="Acrobat Document" r:id="rId4" imgW="5676847" imgH="7591422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altLang="it-IT" smtClean="0"/>
          </a:p>
        </p:txBody>
      </p:sp>
      <p:sp>
        <p:nvSpPr>
          <p:cNvPr id="70659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altLang="it-IT" smtClean="0"/>
          </a:p>
        </p:txBody>
      </p:sp>
      <p:graphicFrame>
        <p:nvGraphicFramePr>
          <p:cNvPr id="70660" name="Oggetto 3"/>
          <p:cNvGraphicFramePr>
            <a:graphicFrameLocks noChangeAspect="1"/>
          </p:cNvGraphicFramePr>
          <p:nvPr/>
        </p:nvGraphicFramePr>
        <p:xfrm>
          <a:off x="2051050" y="115888"/>
          <a:ext cx="5421313" cy="7213600"/>
        </p:xfrm>
        <a:graphic>
          <a:graphicData uri="http://schemas.openxmlformats.org/presentationml/2006/ole">
            <p:oleObj spid="_x0000_s70660" name="Acrobat Document" r:id="rId4" imgW="5676847" imgH="7552798" progId="AcroExch.Document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330</Words>
  <Application>Microsoft Office PowerPoint</Application>
  <PresentationFormat>Presentazione su schermo (4:3)</PresentationFormat>
  <Paragraphs>165</Paragraphs>
  <Slides>52</Slides>
  <Notes>52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52</vt:i4>
      </vt:variant>
    </vt:vector>
  </HeadingPairs>
  <TitlesOfParts>
    <vt:vector size="57" baseType="lpstr">
      <vt:lpstr>Arial</vt:lpstr>
      <vt:lpstr>Arial Unicode MS</vt:lpstr>
      <vt:lpstr>Times New Roman</vt:lpstr>
      <vt:lpstr>Struttura predefinita</vt:lpstr>
      <vt:lpstr>Adobe Acrobat Document</vt:lpstr>
      <vt:lpstr>lo stato  elementi costitutivi</vt:lpstr>
      <vt:lpstr>dimensione</vt:lpstr>
      <vt:lpstr>forma</vt:lpstr>
      <vt:lpstr>organizzazione politico-amministrativa</vt:lpstr>
      <vt:lpstr>exclaves - enclaves</vt:lpstr>
      <vt:lpstr>Diapositiva 6</vt:lpstr>
      <vt:lpstr>Diapositiva 7</vt:lpstr>
      <vt:lpstr>Diapositiva 8</vt:lpstr>
      <vt:lpstr>teorie sullo stato</vt:lpstr>
      <vt:lpstr>Diapositiva 10</vt:lpstr>
      <vt:lpstr>Diapositiva 11</vt:lpstr>
      <vt:lpstr>forme di acquisizione del territorio</vt:lpstr>
      <vt:lpstr>Diapositiva 13</vt:lpstr>
      <vt:lpstr>Diapositiva 14</vt:lpstr>
      <vt:lpstr>confine e frontiera</vt:lpstr>
      <vt:lpstr>le dimensioni del confine</vt:lpstr>
      <vt:lpstr>creazione di un confine</vt:lpstr>
      <vt:lpstr>classificazione dei confini</vt:lpstr>
      <vt:lpstr>Diapositiva 19</vt:lpstr>
      <vt:lpstr>confini marittimi</vt:lpstr>
      <vt:lpstr>Diapositiva 21</vt:lpstr>
      <vt:lpstr>Diapositiva 22</vt:lpstr>
      <vt:lpstr>linea mediana</vt:lpstr>
      <vt:lpstr>Diapositiva 24</vt:lpstr>
      <vt:lpstr>Diapositiva 25</vt:lpstr>
      <vt:lpstr>Diapositiva 26</vt:lpstr>
      <vt:lpstr>Diapositiva 27</vt:lpstr>
      <vt:lpstr>Diapositiva 28</vt:lpstr>
      <vt:lpstr>tendenze della  geografia politica contemporanea</vt:lpstr>
      <vt:lpstr>geopolitica</vt:lpstr>
      <vt:lpstr>Diapositiva 31</vt:lpstr>
      <vt:lpstr>La teoria del cuore continentale (heartland)</vt:lpstr>
      <vt:lpstr>Diapositiva 33</vt:lpstr>
      <vt:lpstr>Diapositiva 34</vt:lpstr>
      <vt:lpstr>Diapositiva 35</vt:lpstr>
      <vt:lpstr>scenari attuali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Company>DEST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Dallo spazio al territorio</dc:title>
  <dc:creator>Zarrilli</dc:creator>
  <cp:lastModifiedBy>Luca</cp:lastModifiedBy>
  <cp:revision>28</cp:revision>
  <dcterms:created xsi:type="dcterms:W3CDTF">2005-04-20T10:07:04Z</dcterms:created>
  <dcterms:modified xsi:type="dcterms:W3CDTF">2016-09-29T10:35:11Z</dcterms:modified>
</cp:coreProperties>
</file>