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E62EF-13F2-4CE1-BA8F-7FD27D2F9650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2804E-568C-46E4-90A1-FF810BB7A6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0723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D7D8236-0697-4A2C-8C8A-4B2D9138EF00}" type="slidenum">
              <a:rPr lang="it-IT" altLang="it-IT" smtClean="0"/>
              <a:pPr/>
              <a:t>1</a:t>
            </a:fld>
            <a:endParaRPr lang="it-IT" altLang="it-IT" smtClean="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4112161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1E3991E-6E2A-481E-A920-ABD2100C56A6}" type="slidenum">
              <a:rPr lang="it-IT" altLang="it-IT" smtClean="0"/>
              <a:pPr/>
              <a:t>2</a:t>
            </a:fld>
            <a:endParaRPr lang="it-IT" altLang="it-IT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152181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96AC1C4-74D6-4F31-A5DD-DC9A99CC0B52}" type="slidenum">
              <a:rPr lang="it-IT" altLang="it-IT" smtClean="0"/>
              <a:pPr/>
              <a:t>3</a:t>
            </a:fld>
            <a:endParaRPr lang="it-IT" altLang="it-IT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9690344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5AF352C-43D3-40C4-B312-A63C6086938A}" type="slidenum">
              <a:rPr lang="it-IT" altLang="it-IT" smtClean="0"/>
              <a:pPr/>
              <a:t>4</a:t>
            </a:fld>
            <a:endParaRPr lang="it-IT" altLang="it-IT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109448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B7845F6-0642-47D6-8B3D-EF82C55C34C0}" type="slidenum">
              <a:rPr lang="it-IT" altLang="it-IT" smtClean="0"/>
              <a:pPr/>
              <a:t>5</a:t>
            </a:fld>
            <a:endParaRPr lang="it-IT" altLang="it-IT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18983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B9CBD3E-54FB-408F-98D3-25C9D2BE1E9F}" type="slidenum">
              <a:rPr lang="it-IT" altLang="it-IT" smtClean="0"/>
              <a:pPr/>
              <a:t>6</a:t>
            </a:fld>
            <a:endParaRPr lang="it-IT" altLang="it-IT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2754967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70A30D6-7F2E-4CA9-971E-25204C7C3CE8}" type="slidenum">
              <a:rPr lang="it-IT" altLang="it-IT" smtClean="0"/>
              <a:pPr/>
              <a:t>7</a:t>
            </a:fld>
            <a:endParaRPr lang="it-IT" altLang="it-IT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0298014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8CBE574-8842-4911-94F9-1A1FC0A37F9C}" type="slidenum">
              <a:rPr lang="it-IT" altLang="it-IT" smtClean="0"/>
              <a:pPr/>
              <a:t>8</a:t>
            </a:fld>
            <a:endParaRPr lang="it-IT" altLang="it-IT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2838243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068FA97-73E8-49EB-8D7D-152C5BDC8EBF}" type="slidenum">
              <a:rPr lang="it-IT" altLang="it-IT" smtClean="0"/>
              <a:pPr/>
              <a:t>9</a:t>
            </a:fld>
            <a:endParaRPr lang="it-IT" altLang="it-IT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205099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BEBFE7-5723-44C2-A12E-DC2194CF3C5A}" type="slidenum">
              <a:rPr lang="it-IT" altLang="it-IT" smtClean="0"/>
              <a:pPr/>
              <a:t>10</a:t>
            </a:fld>
            <a:endParaRPr lang="it-IT" altLang="it-IT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6832589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5145979-7C2A-431B-871F-6DB6F97BEF95}" type="slidenum">
              <a:rPr lang="it-IT" altLang="it-IT" smtClean="0"/>
              <a:pPr/>
              <a:t>11</a:t>
            </a:fld>
            <a:endParaRPr lang="it-IT" altLang="it-IT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2122276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6246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AE77470-11EC-434E-A621-7155F0EAE6A7}" type="slidenum">
              <a:rPr lang="it-IT" altLang="it-IT" smtClean="0">
                <a:latin typeface="Times New Roman" panose="02020603050405020304" pitchFamily="18" charset="0"/>
              </a:rPr>
              <a:pPr/>
              <a:t>12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474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6451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8C61D01-D92C-427A-8420-FC530513232E}" type="slidenum">
              <a:rPr lang="it-IT" altLang="it-IT" smtClean="0">
                <a:latin typeface="Times New Roman" panose="02020603050405020304" pitchFamily="18" charset="0"/>
              </a:rPr>
              <a:pPr/>
              <a:t>13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458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6656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C3FAB6-5545-4095-BD19-581D500CB192}" type="slidenum">
              <a:rPr lang="it-IT" altLang="it-IT" smtClean="0">
                <a:latin typeface="Times New Roman" panose="02020603050405020304" pitchFamily="18" charset="0"/>
              </a:rPr>
              <a:pPr/>
              <a:t>14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4365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6861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256EC6B-A0D8-4591-B3ED-734FC9F8E30D}" type="slidenum">
              <a:rPr lang="it-IT" altLang="it-IT" smtClean="0">
                <a:latin typeface="Times New Roman" panose="02020603050405020304" pitchFamily="18" charset="0"/>
              </a:rPr>
              <a:pPr/>
              <a:t>15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8677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D14E929-6348-474A-B100-5C0E62397336}" type="slidenum">
              <a:rPr lang="it-IT" altLang="it-IT" smtClean="0">
                <a:latin typeface="Times New Roman" panose="02020603050405020304" pitchFamily="18" charset="0"/>
              </a:rPr>
              <a:pPr/>
              <a:t>16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2606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7270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C3D56BC-AF9D-4EAA-AF4D-E7F7ABD03869}" type="slidenum">
              <a:rPr lang="it-IT" altLang="it-IT" smtClean="0">
                <a:latin typeface="Times New Roman" panose="02020603050405020304" pitchFamily="18" charset="0"/>
              </a:rPr>
              <a:pPr/>
              <a:t>17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5639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7578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741D68-87B1-4479-A4AB-5B1F0E4591CD}" type="slidenum">
              <a:rPr lang="it-IT" altLang="it-IT" smtClean="0">
                <a:latin typeface="Times New Roman" panose="02020603050405020304" pitchFamily="18" charset="0"/>
              </a:rPr>
              <a:pPr/>
              <a:t>19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047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7782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5DB53F7-4704-4F45-A73D-6A773BB96FEC}" type="slidenum">
              <a:rPr lang="it-IT" altLang="it-IT" smtClean="0">
                <a:latin typeface="Times New Roman" panose="02020603050405020304" pitchFamily="18" charset="0"/>
              </a:rPr>
              <a:pPr/>
              <a:t>20</a:t>
            </a:fld>
            <a:endParaRPr lang="it-IT" altLang="it-I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025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2978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9288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0117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9260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237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6347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6923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2644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5866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1416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6205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5E7A6-7694-4D8C-881F-3E163370017E}" type="datetimeFigureOut">
              <a:rPr lang="it-IT" smtClean="0"/>
              <a:t>11/10/2016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E1204-D7E2-4C41-9CC6-FE508C6B43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579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21508" name="Picture 4" descr="scansione0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4813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555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40964" name="Picture 4" descr="scansione0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4813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21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43012" name="Picture 4" descr="scansione0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79413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83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olo 1"/>
          <p:cNvSpPr>
            <a:spLocks noGrp="1"/>
          </p:cNvSpPr>
          <p:nvPr>
            <p:ph type="title" idx="4294967295"/>
          </p:nvPr>
        </p:nvSpPr>
        <p:spPr>
          <a:xfrm>
            <a:off x="1992313" y="260350"/>
            <a:ext cx="8229600" cy="1417638"/>
          </a:xfrm>
        </p:spPr>
        <p:txBody>
          <a:bodyPr/>
          <a:lstStyle/>
          <a:p>
            <a:pPr eaLnBrk="1" hangingPunct="1"/>
            <a:r>
              <a:rPr lang="it-IT" altLang="it-IT" sz="3600"/>
              <a:t>l’evoluzione del pensiero </a:t>
            </a:r>
            <a:br>
              <a:rPr lang="it-IT" altLang="it-IT" sz="3600"/>
            </a:br>
            <a:r>
              <a:rPr lang="it-IT" altLang="it-IT" sz="3600"/>
              <a:t>sul rapporto società-ambiente </a:t>
            </a:r>
          </a:p>
        </p:txBody>
      </p:sp>
      <p:sp>
        <p:nvSpPr>
          <p:cNvPr id="45059" name="Segnaposto contenuto 2"/>
          <p:cNvSpPr>
            <a:spLocks noGrp="1"/>
          </p:cNvSpPr>
          <p:nvPr>
            <p:ph idx="4294967295"/>
          </p:nvPr>
        </p:nvSpPr>
        <p:spPr>
          <a:xfrm>
            <a:off x="1919288" y="2060576"/>
            <a:ext cx="8748712" cy="4525963"/>
          </a:xfrm>
        </p:spPr>
        <p:txBody>
          <a:bodyPr/>
          <a:lstStyle/>
          <a:p>
            <a:pPr eaLnBrk="1" hangingPunct="1"/>
            <a:r>
              <a:rPr lang="it-IT" altLang="it-IT" smtClean="0"/>
              <a:t>determinismo ambientale</a:t>
            </a:r>
          </a:p>
          <a:p>
            <a:pPr eaLnBrk="1" hangingPunct="1"/>
            <a:r>
              <a:rPr lang="it-IT" altLang="it-IT" smtClean="0"/>
              <a:t>possibilismo</a:t>
            </a:r>
          </a:p>
          <a:p>
            <a:pPr eaLnBrk="1" hangingPunct="1"/>
            <a:r>
              <a:rPr lang="it-IT" altLang="it-IT" smtClean="0"/>
              <a:t>probabilismo</a:t>
            </a:r>
          </a:p>
          <a:p>
            <a:pPr eaLnBrk="1" hangingPunct="1"/>
            <a:r>
              <a:rPr lang="it-IT" altLang="it-IT" smtClean="0"/>
              <a:t>volontarismo		  pianificazione territoriale</a:t>
            </a:r>
          </a:p>
        </p:txBody>
      </p:sp>
      <p:cxnSp>
        <p:nvCxnSpPr>
          <p:cNvPr id="5" name="Connettore 2 4"/>
          <p:cNvCxnSpPr/>
          <p:nvPr/>
        </p:nvCxnSpPr>
        <p:spPr>
          <a:xfrm>
            <a:off x="4727575" y="4149725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96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pianificazione territoriale</a:t>
            </a:r>
          </a:p>
        </p:txBody>
      </p:sp>
      <p:sp>
        <p:nvSpPr>
          <p:cNvPr id="47107" name="Segnaposto contenuto 2"/>
          <p:cNvSpPr>
            <a:spLocks noGrp="1"/>
          </p:cNvSpPr>
          <p:nvPr>
            <p:ph idx="4294967295"/>
          </p:nvPr>
        </p:nvSpPr>
        <p:spPr>
          <a:xfrm>
            <a:off x="1952625" y="2214563"/>
            <a:ext cx="8229600" cy="4525962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it-IT" altLang="it-IT" smtClean="0"/>
              <a:t>	complesso di attività volte a programmare e coordinare l’organizzazione e la gestione pubblica e privata del territorio, inteso come bene comune produttivo di beni materiali e immateriali, immediati e futuri. </a:t>
            </a:r>
          </a:p>
        </p:txBody>
      </p:sp>
    </p:spTree>
    <p:extLst>
      <p:ext uri="{BB962C8B-B14F-4D97-AF65-F5344CB8AC3E}">
        <p14:creationId xmlns:p14="http://schemas.microsoft.com/office/powerpoint/2010/main" val="400114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Aménagement du territoire</a:t>
            </a:r>
          </a:p>
        </p:txBody>
      </p:sp>
      <p:sp>
        <p:nvSpPr>
          <p:cNvPr id="49155" name="Segnaposto contenut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algn="just" eaLnBrk="1" hangingPunct="1">
              <a:buFontTx/>
              <a:buNone/>
            </a:pPr>
            <a:r>
              <a:rPr lang="it-IT" altLang="it-IT" smtClean="0"/>
              <a:t>	Azione volontaria e meditata di una collettività sul suo territorio, sia a livello locale (pianificazione rurale, urbana, locale), sia a livello regionale (grandi pianificazioni regionali, bonifiche), sia a livello nazionale (pianificazione del territorio)</a:t>
            </a:r>
          </a:p>
        </p:txBody>
      </p:sp>
    </p:spTree>
    <p:extLst>
      <p:ext uri="{BB962C8B-B14F-4D97-AF65-F5344CB8AC3E}">
        <p14:creationId xmlns:p14="http://schemas.microsoft.com/office/powerpoint/2010/main" val="330434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La terminologia anglosassone</a:t>
            </a:r>
          </a:p>
        </p:txBody>
      </p:sp>
      <p:sp>
        <p:nvSpPr>
          <p:cNvPr id="51203" name="Segnaposto contenuto 2"/>
          <p:cNvSpPr>
            <a:spLocks noGrp="1"/>
          </p:cNvSpPr>
          <p:nvPr>
            <p:ph idx="4294967295"/>
          </p:nvPr>
        </p:nvSpPr>
        <p:spPr>
          <a:xfrm>
            <a:off x="3452813" y="1643063"/>
            <a:ext cx="5257800" cy="4525962"/>
          </a:xfrm>
        </p:spPr>
        <p:txBody>
          <a:bodyPr/>
          <a:lstStyle/>
          <a:p>
            <a:pPr eaLnBrk="1" hangingPunct="1"/>
            <a:r>
              <a:rPr lang="it-IT" altLang="it-IT" smtClean="0"/>
              <a:t>Physical planning</a:t>
            </a:r>
          </a:p>
          <a:p>
            <a:pPr eaLnBrk="1" hangingPunct="1"/>
            <a:r>
              <a:rPr lang="it-IT" altLang="it-IT" smtClean="0"/>
              <a:t>Economic land planning</a:t>
            </a:r>
          </a:p>
          <a:p>
            <a:pPr eaLnBrk="1" hangingPunct="1"/>
            <a:r>
              <a:rPr lang="it-IT" altLang="it-IT" smtClean="0"/>
              <a:t>Land utility planning</a:t>
            </a:r>
          </a:p>
          <a:p>
            <a:pPr eaLnBrk="1" hangingPunct="1"/>
            <a:r>
              <a:rPr lang="it-IT" altLang="it-IT" smtClean="0"/>
              <a:t>Social planning</a:t>
            </a:r>
          </a:p>
          <a:p>
            <a:pPr eaLnBrk="1" hangingPunct="1"/>
            <a:r>
              <a:rPr lang="it-IT" altLang="it-IT" smtClean="0"/>
              <a:t>Regional planning</a:t>
            </a:r>
          </a:p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76478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I settori della pianificazione</a:t>
            </a:r>
          </a:p>
        </p:txBody>
      </p:sp>
      <p:sp>
        <p:nvSpPr>
          <p:cNvPr id="53251" name="Segnaposto contenuto 2"/>
          <p:cNvSpPr>
            <a:spLocks noGrp="1"/>
          </p:cNvSpPr>
          <p:nvPr>
            <p:ph idx="4294967295"/>
          </p:nvPr>
        </p:nvSpPr>
        <p:spPr>
          <a:xfrm>
            <a:off x="1952625" y="2000250"/>
            <a:ext cx="8229600" cy="2686050"/>
          </a:xfrm>
        </p:spPr>
        <p:txBody>
          <a:bodyPr/>
          <a:lstStyle/>
          <a:p>
            <a:pPr eaLnBrk="1" hangingPunct="1"/>
            <a:r>
              <a:rPr lang="it-IT" altLang="it-IT" smtClean="0"/>
              <a:t>Urbana		politica della città/delle città</a:t>
            </a:r>
          </a:p>
          <a:p>
            <a:pPr eaLnBrk="1" hangingPunct="1"/>
            <a:r>
              <a:rPr lang="it-IT" altLang="it-IT" smtClean="0"/>
              <a:t>Rurale		bonifiche (idrauliche, integrali)</a:t>
            </a:r>
          </a:p>
          <a:p>
            <a:pPr eaLnBrk="1" hangingPunct="1"/>
            <a:r>
              <a:rPr lang="it-IT" altLang="it-IT" smtClean="0"/>
              <a:t>Paesaggio</a:t>
            </a:r>
          </a:p>
          <a:p>
            <a:pPr eaLnBrk="1" hangingPunct="1"/>
            <a:r>
              <a:rPr lang="it-IT" altLang="it-IT" smtClean="0"/>
              <a:t>Localizzazione industriale</a:t>
            </a:r>
          </a:p>
        </p:txBody>
      </p:sp>
      <p:cxnSp>
        <p:nvCxnSpPr>
          <p:cNvPr id="5" name="Connettore 2 4"/>
          <p:cNvCxnSpPr/>
          <p:nvPr/>
        </p:nvCxnSpPr>
        <p:spPr>
          <a:xfrm>
            <a:off x="3524250" y="2928939"/>
            <a:ext cx="1214438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/>
          <p:cNvCxnSpPr/>
          <p:nvPr/>
        </p:nvCxnSpPr>
        <p:spPr>
          <a:xfrm>
            <a:off x="3738564" y="2357439"/>
            <a:ext cx="928687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21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Le scale della pianificazione</a:t>
            </a:r>
          </a:p>
        </p:txBody>
      </p:sp>
      <p:sp>
        <p:nvSpPr>
          <p:cNvPr id="55299" name="Segnaposto contenuto 2"/>
          <p:cNvSpPr>
            <a:spLocks noGrp="1"/>
          </p:cNvSpPr>
          <p:nvPr>
            <p:ph idx="4294967295"/>
          </p:nvPr>
        </p:nvSpPr>
        <p:spPr>
          <a:xfrm>
            <a:off x="4238626" y="2643189"/>
            <a:ext cx="3114675" cy="2185987"/>
          </a:xfrm>
        </p:spPr>
        <p:txBody>
          <a:bodyPr/>
          <a:lstStyle/>
          <a:p>
            <a:pPr eaLnBrk="1" hangingPunct="1"/>
            <a:r>
              <a:rPr lang="it-IT" altLang="it-IT" smtClean="0"/>
              <a:t>nazionale</a:t>
            </a:r>
          </a:p>
          <a:p>
            <a:pPr eaLnBrk="1" hangingPunct="1"/>
            <a:r>
              <a:rPr lang="it-IT" altLang="it-IT" smtClean="0"/>
              <a:t>regionale</a:t>
            </a:r>
          </a:p>
          <a:p>
            <a:pPr eaLnBrk="1" hangingPunct="1"/>
            <a:r>
              <a:rPr lang="it-IT" altLang="it-IT" smtClean="0"/>
              <a:t>locale</a:t>
            </a:r>
          </a:p>
        </p:txBody>
      </p:sp>
    </p:spTree>
    <p:extLst>
      <p:ext uri="{BB962C8B-B14F-4D97-AF65-F5344CB8AC3E}">
        <p14:creationId xmlns:p14="http://schemas.microsoft.com/office/powerpoint/2010/main" val="142903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Zonazione</a:t>
            </a:r>
          </a:p>
        </p:txBody>
      </p:sp>
      <p:sp>
        <p:nvSpPr>
          <p:cNvPr id="57347" name="Segnaposto contenut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algn="just" eaLnBrk="1" hangingPunct="1">
              <a:buFontTx/>
              <a:buNone/>
            </a:pPr>
            <a:r>
              <a:rPr lang="it-IT" altLang="it-IT" smtClean="0"/>
              <a:t>	suddivisione dello spazio geografico per l’implementazione della politica pubblica di uso del suolo</a:t>
            </a:r>
          </a:p>
        </p:txBody>
      </p:sp>
    </p:spTree>
    <p:extLst>
      <p:ext uri="{BB962C8B-B14F-4D97-AF65-F5344CB8AC3E}">
        <p14:creationId xmlns:p14="http://schemas.microsoft.com/office/powerpoint/2010/main" val="366121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olo 1"/>
          <p:cNvSpPr>
            <a:spLocks noGrp="1"/>
          </p:cNvSpPr>
          <p:nvPr>
            <p:ph type="title" idx="4294967295"/>
          </p:nvPr>
        </p:nvSpPr>
        <p:spPr>
          <a:xfrm>
            <a:off x="1881188" y="0"/>
            <a:ext cx="8229600" cy="928688"/>
          </a:xfrm>
        </p:spPr>
        <p:txBody>
          <a:bodyPr/>
          <a:lstStyle/>
          <a:p>
            <a:pPr eaLnBrk="1" hangingPunct="1"/>
            <a:r>
              <a:rPr lang="it-IT" altLang="it-IT" sz="3600"/>
              <a:t>La zonazione nel PNALM</a:t>
            </a:r>
          </a:p>
        </p:txBody>
      </p:sp>
      <p:pic>
        <p:nvPicPr>
          <p:cNvPr id="59395" name="Segnaposto contenuto 3" descr="zonazione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1785939"/>
            <a:ext cx="2857500" cy="2143125"/>
          </a:xfrm>
        </p:spPr>
      </p:pic>
      <p:pic>
        <p:nvPicPr>
          <p:cNvPr id="59396" name="Immagine 4" descr="zona_abc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8" y="4071939"/>
            <a:ext cx="3143250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CasellaDiTesto 5"/>
          <p:cNvSpPr txBox="1">
            <a:spLocks noChangeArrowheads="1"/>
          </p:cNvSpPr>
          <p:nvPr/>
        </p:nvSpPr>
        <p:spPr bwMode="auto">
          <a:xfrm>
            <a:off x="2952751" y="785813"/>
            <a:ext cx="6143625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400"/>
              <a:t>Un'importante innovazione del Parco Nazionale d'Abruzzo, Lazio e Molise è la divisione in zone all'interno dell'area protetta (zonazione), che permette di precisare i diversi usi de territorio e le attività dell'uomo possibili e compatibili con l'esistenza dei parco stesso.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59398" name="CasellaDiTesto 6"/>
          <p:cNvSpPr txBox="1">
            <a:spLocks noChangeArrowheads="1"/>
          </p:cNvSpPr>
          <p:nvPr/>
        </p:nvSpPr>
        <p:spPr bwMode="auto">
          <a:xfrm>
            <a:off x="1524001" y="2071688"/>
            <a:ext cx="250031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 b="1"/>
              <a:t>Zona A - Riserva Integrale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/>
              <a:t>E' la parte più delicata dal lato ecologico, naturalistico e paesaggistico, e merita la conservazione assoluta. L'accesso dei </a:t>
            </a:r>
            <a:r>
              <a:rPr lang="it-IT" altLang="it-IT" sz="1000" b="1"/>
              <a:t>- </a:t>
            </a:r>
            <a:r>
              <a:rPr lang="it-IT" altLang="it-IT" sz="1000"/>
              <a:t>visitatori è consentito solo a piedi, possibilmente accompagnati da una guida dei Parco, lungo appositi sentieri delimitati. E' l'area del Parco dove la natura è lasciata libera di fare il suo corso.</a:t>
            </a:r>
          </a:p>
        </p:txBody>
      </p:sp>
      <p:sp>
        <p:nvSpPr>
          <p:cNvPr id="59399" name="CasellaDiTesto 7"/>
          <p:cNvSpPr txBox="1">
            <a:spLocks noChangeArrowheads="1"/>
          </p:cNvSpPr>
          <p:nvPr/>
        </p:nvSpPr>
        <p:spPr bwMode="auto">
          <a:xfrm>
            <a:off x="4381500" y="2071689"/>
            <a:ext cx="2571750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 b="1"/>
              <a:t>Zona B - Riserva Generale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/>
              <a:t>Si tratta di una grande zona "verde" poco antropizzata, che bisogna conservare e in qualche caso riqualificare. Le attività tradizionali dell'uomo, quelle agro-silvopastorali, sono consentite sotto il controllo dell'Ente. La visita è permessa a piedi e a cavallo lungo gli itinerari turistici; con mezzi motorizzati esclusivamente lungo le strade carrozzabili autorizzate al traffico. Questa zona rappresenta il punto di incontro e di convivenza tra l'uomo e la natura.</a:t>
            </a:r>
          </a:p>
        </p:txBody>
      </p:sp>
      <p:sp>
        <p:nvSpPr>
          <p:cNvPr id="59400" name="CasellaDiTesto 9"/>
          <p:cNvSpPr txBox="1">
            <a:spLocks noChangeArrowheads="1"/>
          </p:cNvSpPr>
          <p:nvPr/>
        </p:nvSpPr>
        <p:spPr bwMode="auto">
          <a:xfrm>
            <a:off x="1524000" y="4643439"/>
            <a:ext cx="25717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 b="1"/>
              <a:t>Zona C - Protezione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/>
              <a:t>E' l'ambiente tipicamente rurale, dove predominano e vengono incoraggiate le attività agricole e pastorali, nel rispetto delle tradizioni locali. La visita è libera. Questa zona è lo spazio dove si concentrano le attività umane compatibili con la presenza del Parco.</a:t>
            </a:r>
          </a:p>
        </p:txBody>
      </p:sp>
      <p:sp>
        <p:nvSpPr>
          <p:cNvPr id="59401" name="CasellaDiTesto 10"/>
          <p:cNvSpPr txBox="1">
            <a:spLocks noChangeArrowheads="1"/>
          </p:cNvSpPr>
          <p:nvPr/>
        </p:nvSpPr>
        <p:spPr bwMode="auto">
          <a:xfrm>
            <a:off x="4524376" y="4714876"/>
            <a:ext cx="25003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 b="1"/>
              <a:t>Zona D - Sviluppo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000"/>
              <a:t>E' costituita dai villaggi abitati, dove i centri storici vengono restaurati e rivitalizzati. Vi si trovano inoltre attrezzature dei Parco quali aree di pic-nic, Aree faunistiche, Centri di visita e Sentieri Natura. Questa zona consente lo sviluppo di attività culturali e ricreative per le comunità locali.</a:t>
            </a:r>
          </a:p>
        </p:txBody>
      </p:sp>
    </p:spTree>
    <p:extLst>
      <p:ext uri="{BB962C8B-B14F-4D97-AF65-F5344CB8AC3E}">
        <p14:creationId xmlns:p14="http://schemas.microsoft.com/office/powerpoint/2010/main" val="209683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8213" y="0"/>
            <a:ext cx="7772400" cy="738188"/>
          </a:xfrm>
        </p:spPr>
        <p:txBody>
          <a:bodyPr/>
          <a:lstStyle/>
          <a:p>
            <a:r>
              <a:rPr lang="it-IT" altLang="it-IT" sz="3200"/>
              <a:t>Il paesaggio culturale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47851" y="1066800"/>
            <a:ext cx="8569325" cy="50292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it-IT" altLang="it-IT" sz="2000"/>
              <a:t>Il paesaggio è l’ipostasi della storia nel territorio, ne rivela la complessa fisionomia e consente di riconoscere e interpretare i segni della natura, degli uomini e delle loro interrelazioni.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Un paesaggio diventa culturale quando riesce a metabolizzare nella sua essenza un valore simbolico, diventando il palinsesto sedimentato e complesso dell’identità culturale di un popolo.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Ogni cultura instaura un rapporto con la natura, creando luoghi con specifici caratteri, che divengono specchio della società che li ha creati.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Nel paesaggio culturale sono individuabili i mutamenti sociali, 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il modificarsi dei modi dell’abitare, di produzione, 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delle forme urbane, delle attività economiche. 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Un paesaggio è quindi il prodotto di una determinata 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cultura in un determinato luogo. </a:t>
            </a:r>
          </a:p>
          <a:p>
            <a:pPr>
              <a:lnSpc>
                <a:spcPct val="90000"/>
              </a:lnSpc>
            </a:pPr>
            <a:r>
              <a:rPr lang="it-IT" altLang="it-IT" sz="2000"/>
              <a:t>“Piuttosto che essere un contrappunto di dettagli pittoreschi, il paesaggio è un insieme: una convergenza, un momento vissuto” (Eric Dardel, 1952)</a:t>
            </a:r>
          </a:p>
          <a:p>
            <a:pPr>
              <a:lnSpc>
                <a:spcPct val="90000"/>
              </a:lnSpc>
            </a:pPr>
            <a:endParaRPr lang="it-IT" altLang="it-IT" sz="2000"/>
          </a:p>
          <a:p>
            <a:pPr>
              <a:lnSpc>
                <a:spcPct val="90000"/>
              </a:lnSpc>
            </a:pPr>
            <a:endParaRPr lang="it-IT" altLang="it-IT" sz="2000"/>
          </a:p>
        </p:txBody>
      </p:sp>
    </p:spTree>
    <p:extLst>
      <p:ext uri="{BB962C8B-B14F-4D97-AF65-F5344CB8AC3E}">
        <p14:creationId xmlns:p14="http://schemas.microsoft.com/office/powerpoint/2010/main" val="243063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mtClean="0">
                <a:cs typeface="Times New Roman" panose="02020603050405020304" pitchFamily="18" charset="0"/>
              </a:rPr>
              <a:t>Il paesaggio culturale in geografia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95550" y="1989138"/>
            <a:ext cx="7772400" cy="4114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it-IT" altLang="it-IT" sz="2400" i="1">
                <a:cs typeface="Times New Roman" panose="02020603050405020304" pitchFamily="18" charset="0"/>
              </a:rPr>
              <a:t>modello:</a:t>
            </a:r>
            <a:r>
              <a:rPr lang="it-IT" altLang="it-IT" sz="2400">
                <a:cs typeface="Times New Roman" panose="02020603050405020304" pitchFamily="18" charset="0"/>
              </a:rPr>
              <a:t> prodotto storico-sociale avente valenza esplicativa generalizzabile </a:t>
            </a:r>
          </a:p>
          <a:p>
            <a:pPr algn="just">
              <a:lnSpc>
                <a:spcPct val="90000"/>
              </a:lnSpc>
            </a:pPr>
            <a:r>
              <a:rPr lang="it-IT" altLang="it-IT" sz="2400" i="1">
                <a:cs typeface="Times New Roman" panose="02020603050405020304" pitchFamily="18" charset="0"/>
              </a:rPr>
              <a:t>simbolo:</a:t>
            </a:r>
            <a:r>
              <a:rPr lang="it-IT" altLang="it-IT" sz="2400">
                <a:cs typeface="Times New Roman" panose="02020603050405020304" pitchFamily="18" charset="0"/>
              </a:rPr>
              <a:t> insieme di segni da interpretare (Vallega). </a:t>
            </a:r>
          </a:p>
          <a:p>
            <a:pPr algn="just">
              <a:lnSpc>
                <a:spcPct val="90000"/>
              </a:lnSpc>
            </a:pPr>
            <a:endParaRPr lang="it-IT" altLang="it-IT" sz="240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it-IT" altLang="it-IT" sz="2400">
                <a:cs typeface="Times New Roman" panose="02020603050405020304" pitchFamily="18" charset="0"/>
              </a:rPr>
              <a:t>realtà </a:t>
            </a:r>
            <a:r>
              <a:rPr lang="it-IT" altLang="it-IT" sz="2400" i="1">
                <a:cs typeface="Times New Roman" panose="02020603050405020304" pitchFamily="18" charset="0"/>
              </a:rPr>
              <a:t>esterna</a:t>
            </a:r>
            <a:r>
              <a:rPr lang="it-IT" altLang="it-IT" sz="2400">
                <a:cs typeface="Times New Roman" panose="02020603050405020304" pitchFamily="18" charset="0"/>
              </a:rPr>
              <a:t> al soggetto, che si può indagare e rappresentare facendo uso di logica analitica</a:t>
            </a:r>
          </a:p>
          <a:p>
            <a:pPr algn="just">
              <a:lnSpc>
                <a:spcPct val="90000"/>
              </a:lnSpc>
            </a:pPr>
            <a:r>
              <a:rPr lang="it-IT" altLang="it-IT" sz="2400">
                <a:cs typeface="Times New Roman" panose="02020603050405020304" pitchFamily="18" charset="0"/>
              </a:rPr>
              <a:t>realtà </a:t>
            </a:r>
            <a:r>
              <a:rPr lang="it-IT" altLang="it-IT" sz="2400" i="1">
                <a:cs typeface="Times New Roman" panose="02020603050405020304" pitchFamily="18" charset="0"/>
              </a:rPr>
              <a:t>soggettiva </a:t>
            </a:r>
            <a:r>
              <a:rPr lang="it-IT" altLang="it-IT" sz="2400">
                <a:cs typeface="Times New Roman" panose="02020603050405020304" pitchFamily="18" charset="0"/>
              </a:rPr>
              <a:t>che nasce all’interno del soggetto in virtù delle sue capacità di individuare nel paesaggio segni e valori</a:t>
            </a:r>
          </a:p>
        </p:txBody>
      </p:sp>
    </p:spTree>
    <p:extLst>
      <p:ext uri="{BB962C8B-B14F-4D97-AF65-F5344CB8AC3E}">
        <p14:creationId xmlns:p14="http://schemas.microsoft.com/office/powerpoint/2010/main" val="26113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mtClean="0">
                <a:cs typeface="Times New Roman" panose="02020603050405020304" pitchFamily="18" charset="0"/>
              </a:rPr>
              <a:t>Il paesaggio culturale come</a:t>
            </a:r>
            <a:endParaRPr lang="it-IT" altLang="it-IT" smtClean="0"/>
          </a:p>
        </p:txBody>
      </p:sp>
      <p:sp>
        <p:nvSpPr>
          <p:cNvPr id="65539" name="Segnaposto contenuto 2"/>
          <p:cNvSpPr>
            <a:spLocks noGrp="1"/>
          </p:cNvSpPr>
          <p:nvPr>
            <p:ph idx="1"/>
          </p:nvPr>
        </p:nvSpPr>
        <p:spPr>
          <a:xfrm>
            <a:off x="1981200" y="2500313"/>
            <a:ext cx="8229600" cy="3625850"/>
          </a:xfrm>
        </p:spPr>
        <p:txBody>
          <a:bodyPr/>
          <a:lstStyle/>
          <a:p>
            <a:pPr algn="ctr"/>
            <a:r>
              <a:rPr lang="it-IT" altLang="it-IT" sz="3600">
                <a:cs typeface="Times New Roman" panose="02020603050405020304" pitchFamily="18" charset="0"/>
              </a:rPr>
              <a:t>estetica</a:t>
            </a:r>
          </a:p>
          <a:p>
            <a:pPr algn="ctr"/>
            <a:r>
              <a:rPr lang="it-IT" altLang="it-IT" sz="3600">
                <a:cs typeface="Times New Roman" panose="02020603050405020304" pitchFamily="18" charset="0"/>
              </a:rPr>
              <a:t>identità</a:t>
            </a:r>
          </a:p>
          <a:p>
            <a:pPr algn="ctr"/>
            <a:r>
              <a:rPr lang="it-IT" altLang="it-IT" sz="3600">
                <a:cs typeface="Times New Roman" panose="02020603050405020304" pitchFamily="18" charset="0"/>
              </a:rPr>
              <a:t>risorsa </a:t>
            </a:r>
          </a:p>
          <a:p>
            <a:pPr algn="ctr"/>
            <a:r>
              <a:rPr lang="it-IT" altLang="it-IT" sz="3600">
                <a:cs typeface="Times New Roman" panose="02020603050405020304" pitchFamily="18" charset="0"/>
              </a:rPr>
              <a:t>arena</a:t>
            </a:r>
          </a:p>
          <a:p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34283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far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81050"/>
            <a:ext cx="9144000" cy="461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05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DSCN03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-4572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7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DSCN01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27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73732" name="Picture 4" descr="DSC058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769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DSCN03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-280988"/>
            <a:ext cx="9791700" cy="734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04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4" descr="iltraboc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Picture 5" descr="campoimperat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450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046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78852" name="Picture 4" descr="P62501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830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79875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79876" name="Picture 12" descr="DSCF61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603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80899" name="Picture 4" descr="DSC0411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78271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81924" name="Picture 4" descr="DSC041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154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585</Words>
  <Application>Microsoft Office PowerPoint</Application>
  <PresentationFormat>Widescreen</PresentationFormat>
  <Paragraphs>76</Paragraphs>
  <Slides>24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l’evoluzione del pensiero  sul rapporto società-ambiente </vt:lpstr>
      <vt:lpstr>pianificazione territoriale</vt:lpstr>
      <vt:lpstr>Aménagement du territoire</vt:lpstr>
      <vt:lpstr>La terminologia anglosassone</vt:lpstr>
      <vt:lpstr>I settori della pianificazione</vt:lpstr>
      <vt:lpstr>Le scale della pianificazione</vt:lpstr>
      <vt:lpstr>Zonazione</vt:lpstr>
      <vt:lpstr>La zonazione nel PNALM</vt:lpstr>
      <vt:lpstr>Il paesaggio culturale</vt:lpstr>
      <vt:lpstr>Il paesaggio culturale in geografia</vt:lpstr>
      <vt:lpstr>Il paesaggio culturale come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luca zarrilli</dc:creator>
  <cp:lastModifiedBy>luca zarrilli</cp:lastModifiedBy>
  <cp:revision>1</cp:revision>
  <dcterms:created xsi:type="dcterms:W3CDTF">2016-10-11T08:58:17Z</dcterms:created>
  <dcterms:modified xsi:type="dcterms:W3CDTF">2016-10-11T08:59:27Z</dcterms:modified>
</cp:coreProperties>
</file>