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62" r:id="rId5"/>
    <p:sldId id="259" r:id="rId6"/>
    <p:sldId id="263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85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340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348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599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29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28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452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801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1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553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44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GB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8B579-8039-4E39-BEB8-28778A0B5624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8734B-6E18-44A3-AC6A-9ED5E81207AD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400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919625"/>
            <a:ext cx="10515600" cy="2852737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dirty="0" smtClean="0"/>
              <a:t>Applicazione della partita doppia al sistema di interpretazione di </a:t>
            </a:r>
            <a:r>
              <a:rPr lang="it-IT" dirty="0" err="1" smtClean="0"/>
              <a:t>Amaduzzi</a:t>
            </a:r>
            <a:r>
              <a:rPr lang="it-IT" dirty="0" smtClean="0"/>
              <a:t> – </a:t>
            </a:r>
            <a:r>
              <a:rPr lang="it-IT" sz="4000" dirty="0" smtClean="0"/>
              <a:t>Tavole riepilogative</a:t>
            </a:r>
            <a:endParaRPr lang="en-GB" sz="4000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642729"/>
            <a:ext cx="10515600" cy="1500187"/>
          </a:xfrm>
        </p:spPr>
        <p:txBody>
          <a:bodyPr>
            <a:normAutofit/>
          </a:bodyPr>
          <a:lstStyle/>
          <a:p>
            <a:r>
              <a:rPr lang="it-IT" sz="2600" dirty="0" smtClean="0">
                <a:solidFill>
                  <a:srgbClr val="7030A0"/>
                </a:solidFill>
              </a:rPr>
              <a:t>Corso di Contabilità d’impresa (</a:t>
            </a:r>
            <a:r>
              <a:rPr lang="it-IT" sz="2600" dirty="0" err="1" smtClean="0">
                <a:solidFill>
                  <a:srgbClr val="7030A0"/>
                </a:solidFill>
              </a:rPr>
              <a:t>a.a</a:t>
            </a:r>
            <a:r>
              <a:rPr lang="it-IT" sz="2600" dirty="0" smtClean="0">
                <a:solidFill>
                  <a:srgbClr val="7030A0"/>
                </a:solidFill>
              </a:rPr>
              <a:t>. </a:t>
            </a:r>
            <a:r>
              <a:rPr lang="it-IT" sz="2600" dirty="0" smtClean="0">
                <a:solidFill>
                  <a:srgbClr val="7030A0"/>
                </a:solidFill>
              </a:rPr>
              <a:t>2023/24) </a:t>
            </a:r>
            <a:r>
              <a:rPr lang="it-IT" sz="2600" dirty="0" smtClean="0">
                <a:solidFill>
                  <a:srgbClr val="7030A0"/>
                </a:solidFill>
              </a:rPr>
              <a:t>- CLEC </a:t>
            </a:r>
          </a:p>
          <a:p>
            <a:r>
              <a:rPr lang="it-IT" sz="2600" dirty="0" smtClean="0">
                <a:solidFill>
                  <a:srgbClr val="7030A0"/>
                </a:solidFill>
              </a:rPr>
              <a:t>Docente: Tiziana </a:t>
            </a:r>
            <a:r>
              <a:rPr lang="it-IT" sz="2600" dirty="0">
                <a:solidFill>
                  <a:srgbClr val="7030A0"/>
                </a:solidFill>
              </a:rPr>
              <a:t>D</a:t>
            </a:r>
            <a:r>
              <a:rPr lang="it-IT" sz="2600" dirty="0" smtClean="0">
                <a:solidFill>
                  <a:srgbClr val="7030A0"/>
                </a:solidFill>
              </a:rPr>
              <a:t>e Cristofaro</a:t>
            </a:r>
          </a:p>
          <a:p>
            <a:r>
              <a:rPr lang="it-IT" sz="2600" dirty="0" smtClean="0">
                <a:solidFill>
                  <a:srgbClr val="7030A0"/>
                </a:solidFill>
              </a:rPr>
              <a:t>Dispensa ad uso esclusivo degli studenti del Corso</a:t>
            </a:r>
            <a:endParaRPr lang="en-GB" sz="2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933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006353" y="2246050"/>
            <a:ext cx="8593585" cy="22460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Relazioni funzionali tra oggetti </a:t>
            </a:r>
          </a:p>
          <a:p>
            <a:pPr algn="ctr"/>
            <a:r>
              <a:rPr lang="it-IT" sz="4000" dirty="0" smtClean="0"/>
              <a:t>nel sistema di interpretazione del prof. </a:t>
            </a:r>
          </a:p>
          <a:p>
            <a:pPr algn="ctr"/>
            <a:r>
              <a:rPr lang="it-IT" sz="4000" dirty="0" smtClean="0"/>
              <a:t>Aldo AMADUZZI</a:t>
            </a:r>
            <a:endParaRPr lang="en-GB" sz="4000" dirty="0"/>
          </a:p>
        </p:txBody>
      </p:sp>
      <p:sp>
        <p:nvSpPr>
          <p:cNvPr id="3" name="Ovale 2"/>
          <p:cNvSpPr/>
          <p:nvPr/>
        </p:nvSpPr>
        <p:spPr>
          <a:xfrm>
            <a:off x="1604640" y="1775533"/>
            <a:ext cx="994299" cy="941033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A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8337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4"/>
          <p:cNvSpPr>
            <a:spLocks noChangeArrowheads="1"/>
          </p:cNvSpPr>
          <p:nvPr/>
        </p:nvSpPr>
        <p:spPr bwMode="auto">
          <a:xfrm>
            <a:off x="2133601" y="382588"/>
            <a:ext cx="1979613" cy="1979612"/>
          </a:xfrm>
          <a:prstGeom prst="rect">
            <a:avLst/>
          </a:prstGeom>
          <a:solidFill>
            <a:srgbClr val="00FFFF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VFP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Denaro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Crediti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Debiti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435" name="Rectangle 15"/>
          <p:cNvSpPr>
            <a:spLocks noChangeArrowheads="1"/>
          </p:cNvSpPr>
          <p:nvPr/>
        </p:nvSpPr>
        <p:spPr bwMode="auto">
          <a:xfrm>
            <a:off x="8002588" y="381001"/>
            <a:ext cx="1979612" cy="1979613"/>
          </a:xfrm>
          <a:prstGeom prst="rect">
            <a:avLst/>
          </a:prstGeom>
          <a:solidFill>
            <a:srgbClr val="00FFFF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VFN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Denaro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Crediti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Debiti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436" name="Rectangle 16"/>
          <p:cNvSpPr>
            <a:spLocks noChangeArrowheads="1"/>
          </p:cNvSpPr>
          <p:nvPr/>
        </p:nvSpPr>
        <p:spPr bwMode="auto">
          <a:xfrm>
            <a:off x="2133601" y="4191001"/>
            <a:ext cx="1979613" cy="1979613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chemeClr val="folHlink"/>
                </a:solidFill>
                <a:latin typeface="Arial" panose="020B0604020202020204" pitchFamily="34" charset="0"/>
              </a:rPr>
              <a:t>VEP</a:t>
            </a:r>
            <a:endParaRPr lang="it-IT" altLang="en-US" sz="3000" b="1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Arial" panose="020B0604020202020204" pitchFamily="34" charset="0"/>
              </a:rPr>
              <a:t>- Costi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Arial" panose="020B0604020202020204" pitchFamily="34" charset="0"/>
              </a:rPr>
              <a:t>+ Ricavi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Arial" panose="020B0604020202020204" pitchFamily="34" charset="0"/>
              </a:rPr>
              <a:t>+ Cap.N</a:t>
            </a:r>
          </a:p>
        </p:txBody>
      </p:sp>
      <p:sp>
        <p:nvSpPr>
          <p:cNvPr id="18437" name="Rectangle 17"/>
          <p:cNvSpPr>
            <a:spLocks noChangeArrowheads="1"/>
          </p:cNvSpPr>
          <p:nvPr/>
        </p:nvSpPr>
        <p:spPr bwMode="auto">
          <a:xfrm>
            <a:off x="7967663" y="4221163"/>
            <a:ext cx="1979612" cy="1979612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VEN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Costi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Ricavi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Cap.N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438" name="Line 22"/>
          <p:cNvSpPr>
            <a:spLocks noChangeShapeType="1"/>
          </p:cNvSpPr>
          <p:nvPr/>
        </p:nvSpPr>
        <p:spPr bwMode="auto">
          <a:xfrm>
            <a:off x="1524000" y="3352800"/>
            <a:ext cx="9144000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9463" name="AutoShape 23"/>
          <p:cNvSpPr>
            <a:spLocks noChangeArrowheads="1"/>
          </p:cNvSpPr>
          <p:nvPr/>
        </p:nvSpPr>
        <p:spPr bwMode="auto">
          <a:xfrm>
            <a:off x="2438400" y="2438400"/>
            <a:ext cx="1295400" cy="1752600"/>
          </a:xfrm>
          <a:prstGeom prst="downArrow">
            <a:avLst>
              <a:gd name="adj1" fmla="val 50000"/>
              <a:gd name="adj2" fmla="val 33824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9464" name="AutoShape 24"/>
          <p:cNvSpPr>
            <a:spLocks noChangeArrowheads="1"/>
          </p:cNvSpPr>
          <p:nvPr/>
        </p:nvSpPr>
        <p:spPr bwMode="auto">
          <a:xfrm>
            <a:off x="8458200" y="2438400"/>
            <a:ext cx="1219200" cy="1752600"/>
          </a:xfrm>
          <a:prstGeom prst="downArrow">
            <a:avLst>
              <a:gd name="adj1" fmla="val 50000"/>
              <a:gd name="adj2" fmla="val 35938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9465" name="AutoShape 25"/>
          <p:cNvSpPr>
            <a:spLocks noChangeArrowheads="1"/>
          </p:cNvSpPr>
          <p:nvPr/>
        </p:nvSpPr>
        <p:spPr bwMode="auto">
          <a:xfrm>
            <a:off x="4114800" y="990600"/>
            <a:ext cx="3962400" cy="1295400"/>
          </a:xfrm>
          <a:prstGeom prst="leftRightArrow">
            <a:avLst>
              <a:gd name="adj1" fmla="val 50000"/>
              <a:gd name="adj2" fmla="val 61176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1) Compensazioni</a:t>
            </a:r>
            <a:endParaRPr lang="it-IT" altLang="en-US" sz="2800" b="1">
              <a:latin typeface="Tahoma" panose="020B0604030504040204" pitchFamily="34" charset="0"/>
            </a:endParaRPr>
          </a:p>
        </p:txBody>
      </p:sp>
      <p:sp>
        <p:nvSpPr>
          <p:cNvPr id="189467" name="AutoShape 27"/>
          <p:cNvSpPr>
            <a:spLocks noChangeArrowheads="1"/>
          </p:cNvSpPr>
          <p:nvPr/>
        </p:nvSpPr>
        <p:spPr bwMode="auto">
          <a:xfrm>
            <a:off x="1752600" y="2971800"/>
            <a:ext cx="2895600" cy="609600"/>
          </a:xfrm>
          <a:prstGeom prst="roundRect">
            <a:avLst>
              <a:gd name="adj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2) Misurazioni</a:t>
            </a:r>
            <a:endParaRPr lang="it-IT" altLang="en-US" sz="2400"/>
          </a:p>
        </p:txBody>
      </p:sp>
      <p:sp>
        <p:nvSpPr>
          <p:cNvPr id="189468" name="AutoShape 28"/>
          <p:cNvSpPr>
            <a:spLocks noChangeArrowheads="1"/>
          </p:cNvSpPr>
          <p:nvPr/>
        </p:nvSpPr>
        <p:spPr bwMode="auto">
          <a:xfrm>
            <a:off x="7543800" y="2971800"/>
            <a:ext cx="2895600" cy="609600"/>
          </a:xfrm>
          <a:prstGeom prst="roundRect">
            <a:avLst>
              <a:gd name="adj" fmla="val 16667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3) Misurazioni</a:t>
            </a:r>
            <a:endParaRPr lang="it-IT" altLang="en-US" sz="2400"/>
          </a:p>
        </p:txBody>
      </p:sp>
      <p:sp>
        <p:nvSpPr>
          <p:cNvPr id="189470" name="AutoShape 30"/>
          <p:cNvSpPr>
            <a:spLocks noChangeArrowheads="1"/>
          </p:cNvSpPr>
          <p:nvPr/>
        </p:nvSpPr>
        <p:spPr bwMode="auto">
          <a:xfrm>
            <a:off x="4114800" y="4495800"/>
            <a:ext cx="3886200" cy="1295400"/>
          </a:xfrm>
          <a:prstGeom prst="leftRightArrow">
            <a:avLst>
              <a:gd name="adj1" fmla="val 50000"/>
              <a:gd name="adj2" fmla="val 60000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4) Compensazioni</a:t>
            </a:r>
            <a:endParaRPr lang="it-IT" altLang="en-US" sz="2800" b="1">
              <a:latin typeface="Tahoma" panose="020B0604030504040204" pitchFamily="34" charset="0"/>
            </a:endParaRPr>
          </a:p>
        </p:txBody>
      </p:sp>
      <p:sp>
        <p:nvSpPr>
          <p:cNvPr id="17" name="Ovale 16"/>
          <p:cNvSpPr/>
          <p:nvPr/>
        </p:nvSpPr>
        <p:spPr>
          <a:xfrm>
            <a:off x="228601" y="177130"/>
            <a:ext cx="994299" cy="941033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A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73031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8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500"/>
                                        <p:tgtEl>
                                          <p:spTgt spid="18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63" grpId="0" animBg="1"/>
      <p:bldP spid="189464" grpId="0" animBg="1"/>
      <p:bldP spid="189465" grpId="0" animBg="1" autoUpdateAnimBg="0"/>
      <p:bldP spid="189467" grpId="0" animBg="1" autoUpdateAnimBg="0"/>
      <p:bldP spid="189468" grpId="0" animBg="1" autoUpdateAnimBg="0"/>
      <p:bldP spid="18947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006353" y="2246050"/>
            <a:ext cx="8593585" cy="22460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Le 4 equazioni scaturenti dal principio di contrapposizione bilanciante</a:t>
            </a:r>
            <a:endParaRPr lang="en-GB" sz="4000" dirty="0"/>
          </a:p>
        </p:txBody>
      </p:sp>
      <p:sp>
        <p:nvSpPr>
          <p:cNvPr id="3" name="Ovale 2"/>
          <p:cNvSpPr/>
          <p:nvPr/>
        </p:nvSpPr>
        <p:spPr>
          <a:xfrm>
            <a:off x="1640412" y="1863009"/>
            <a:ext cx="994299" cy="941033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B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686557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ChangeArrowheads="1"/>
          </p:cNvSpPr>
          <p:nvPr/>
        </p:nvSpPr>
        <p:spPr bwMode="auto">
          <a:xfrm>
            <a:off x="1828800" y="1905000"/>
            <a:ext cx="8534400" cy="719138"/>
          </a:xfrm>
          <a:prstGeom prst="rect">
            <a:avLst/>
          </a:prstGeom>
          <a:solidFill>
            <a:srgbClr val="99FF99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en-US" sz="4000" b="1">
              <a:solidFill>
                <a:schemeClr val="folHlink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VFP              </a:t>
            </a:r>
            <a:r>
              <a:rPr lang="it-IT" altLang="en-US" sz="4000" b="1">
                <a:latin typeface="Tahoma" panose="020B0604030504040204" pitchFamily="34" charset="0"/>
              </a:rPr>
              <a:t>=</a:t>
            </a: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     VFN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828800" y="1066800"/>
            <a:ext cx="3886200" cy="609600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Membro di sinistra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22532" name="Rectangle 13"/>
          <p:cNvSpPr>
            <a:spLocks noChangeArrowheads="1"/>
          </p:cNvSpPr>
          <p:nvPr/>
        </p:nvSpPr>
        <p:spPr bwMode="auto">
          <a:xfrm>
            <a:off x="6477000" y="1066800"/>
            <a:ext cx="3886200" cy="6096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Membro di destra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22533" name="Rectangle 14"/>
          <p:cNvSpPr>
            <a:spLocks noChangeArrowheads="1"/>
          </p:cNvSpPr>
          <p:nvPr/>
        </p:nvSpPr>
        <p:spPr bwMode="auto">
          <a:xfrm>
            <a:off x="1828800" y="0"/>
            <a:ext cx="8534400" cy="10668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Posizione delle VARIAZIONI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nelle EQUAZIONI bilancianti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96624" name="Rectangle 16"/>
          <p:cNvSpPr>
            <a:spLocks noChangeArrowheads="1"/>
          </p:cNvSpPr>
          <p:nvPr/>
        </p:nvSpPr>
        <p:spPr bwMode="auto">
          <a:xfrm>
            <a:off x="1828800" y="5715000"/>
            <a:ext cx="8534400" cy="719138"/>
          </a:xfrm>
          <a:prstGeom prst="rect">
            <a:avLst/>
          </a:prstGeom>
          <a:solidFill>
            <a:srgbClr val="99FF99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en-US" sz="4000" b="1">
              <a:solidFill>
                <a:schemeClr val="folHlink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</a:t>
            </a:r>
            <a:r>
              <a:rPr lang="it-IT" altLang="en-US" sz="4000" b="1">
                <a:solidFill>
                  <a:srgbClr val="FF0000"/>
                </a:solidFill>
                <a:latin typeface="Tahoma" panose="020B0604030504040204" pitchFamily="34" charset="0"/>
              </a:rPr>
              <a:t>VEN</a:t>
            </a: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       </a:t>
            </a:r>
            <a:r>
              <a:rPr lang="it-IT" altLang="en-US" sz="4000" b="1">
                <a:latin typeface="Tahoma" panose="020B0604030504040204" pitchFamily="34" charset="0"/>
              </a:rPr>
              <a:t>=  </a:t>
            </a: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   </a:t>
            </a:r>
            <a:r>
              <a:rPr lang="it-IT" altLang="en-US" sz="4000" b="1">
                <a:solidFill>
                  <a:srgbClr val="FF0000"/>
                </a:solidFill>
                <a:latin typeface="Tahoma" panose="020B0604030504040204" pitchFamily="34" charset="0"/>
              </a:rPr>
              <a:t>VEP</a:t>
            </a:r>
            <a:endParaRPr lang="it-IT" altLang="en-US" sz="3000" b="1">
              <a:solidFill>
                <a:srgbClr val="FF0000"/>
              </a:solidFill>
              <a:latin typeface="Tahoma" panose="020B060403050404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96625" name="Rectangle 17"/>
          <p:cNvSpPr>
            <a:spLocks noChangeArrowheads="1"/>
          </p:cNvSpPr>
          <p:nvPr/>
        </p:nvSpPr>
        <p:spPr bwMode="auto">
          <a:xfrm>
            <a:off x="1828800" y="3200400"/>
            <a:ext cx="8534400" cy="719138"/>
          </a:xfrm>
          <a:prstGeom prst="rect">
            <a:avLst/>
          </a:prstGeom>
          <a:solidFill>
            <a:srgbClr val="99FF99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VFP              </a:t>
            </a:r>
            <a:r>
              <a:rPr lang="it-IT" altLang="en-US" sz="4000" b="1">
                <a:latin typeface="Tahoma" panose="020B0604030504040204" pitchFamily="34" charset="0"/>
              </a:rPr>
              <a:t>=</a:t>
            </a: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      </a:t>
            </a:r>
            <a:r>
              <a:rPr lang="it-IT" altLang="en-US" sz="4000" b="1">
                <a:solidFill>
                  <a:srgbClr val="FF0000"/>
                </a:solidFill>
                <a:latin typeface="Tahoma" panose="020B0604030504040204" pitchFamily="34" charset="0"/>
              </a:rPr>
              <a:t>VEP</a:t>
            </a:r>
            <a:endParaRPr lang="it-IT" altLang="en-US" sz="4000" b="1">
              <a:solidFill>
                <a:schemeClr val="folHlink"/>
              </a:solidFill>
              <a:latin typeface="Tahoma" panose="020B0604030504040204" pitchFamily="34" charset="0"/>
            </a:endParaRPr>
          </a:p>
        </p:txBody>
      </p:sp>
      <p:sp>
        <p:nvSpPr>
          <p:cNvPr id="196626" name="Rectangle 18"/>
          <p:cNvSpPr>
            <a:spLocks noChangeArrowheads="1"/>
          </p:cNvSpPr>
          <p:nvPr/>
        </p:nvSpPr>
        <p:spPr bwMode="auto">
          <a:xfrm>
            <a:off x="1828800" y="4419600"/>
            <a:ext cx="8534400" cy="719138"/>
          </a:xfrm>
          <a:prstGeom prst="rect">
            <a:avLst/>
          </a:prstGeom>
          <a:solidFill>
            <a:srgbClr val="99FF99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</a:t>
            </a:r>
            <a:r>
              <a:rPr lang="it-IT" altLang="en-US" sz="4000" b="1">
                <a:solidFill>
                  <a:srgbClr val="FF0000"/>
                </a:solidFill>
                <a:latin typeface="Tahoma" panose="020B0604030504040204" pitchFamily="34" charset="0"/>
              </a:rPr>
              <a:t>VEN   </a:t>
            </a: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   </a:t>
            </a:r>
            <a:r>
              <a:rPr lang="it-IT" altLang="en-US" sz="4000" b="1">
                <a:latin typeface="Tahoma" panose="020B0604030504040204" pitchFamily="34" charset="0"/>
              </a:rPr>
              <a:t>=</a:t>
            </a:r>
            <a:r>
              <a:rPr lang="it-IT" altLang="en-US" sz="4000" b="1">
                <a:solidFill>
                  <a:schemeClr val="folHlink"/>
                </a:solidFill>
                <a:latin typeface="Tahoma" panose="020B0604030504040204" pitchFamily="34" charset="0"/>
              </a:rPr>
              <a:t>             VFN</a:t>
            </a:r>
          </a:p>
        </p:txBody>
      </p:sp>
      <p:sp>
        <p:nvSpPr>
          <p:cNvPr id="22537" name="AutoShape 19"/>
          <p:cNvSpPr>
            <a:spLocks noChangeArrowheads="1"/>
          </p:cNvSpPr>
          <p:nvPr/>
        </p:nvSpPr>
        <p:spPr bwMode="auto">
          <a:xfrm>
            <a:off x="1828800" y="1670050"/>
            <a:ext cx="838200" cy="5397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1</a:t>
            </a:r>
          </a:p>
        </p:txBody>
      </p:sp>
      <p:sp>
        <p:nvSpPr>
          <p:cNvPr id="22538" name="AutoShape 20"/>
          <p:cNvSpPr>
            <a:spLocks noChangeArrowheads="1"/>
          </p:cNvSpPr>
          <p:nvPr/>
        </p:nvSpPr>
        <p:spPr bwMode="auto">
          <a:xfrm>
            <a:off x="1828800" y="2965450"/>
            <a:ext cx="838200" cy="5397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2</a:t>
            </a:r>
          </a:p>
        </p:txBody>
      </p:sp>
      <p:sp>
        <p:nvSpPr>
          <p:cNvPr id="22539" name="AutoShape 21"/>
          <p:cNvSpPr>
            <a:spLocks noChangeArrowheads="1"/>
          </p:cNvSpPr>
          <p:nvPr/>
        </p:nvSpPr>
        <p:spPr bwMode="auto">
          <a:xfrm>
            <a:off x="1828800" y="4184650"/>
            <a:ext cx="838200" cy="5397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3</a:t>
            </a:r>
          </a:p>
        </p:txBody>
      </p:sp>
      <p:sp>
        <p:nvSpPr>
          <p:cNvPr id="22540" name="AutoShape 22"/>
          <p:cNvSpPr>
            <a:spLocks noChangeArrowheads="1"/>
          </p:cNvSpPr>
          <p:nvPr/>
        </p:nvSpPr>
        <p:spPr bwMode="auto">
          <a:xfrm>
            <a:off x="1828800" y="5480050"/>
            <a:ext cx="838200" cy="5397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762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4</a:t>
            </a:r>
          </a:p>
        </p:txBody>
      </p:sp>
      <p:sp>
        <p:nvSpPr>
          <p:cNvPr id="15" name="Ovale 14"/>
          <p:cNvSpPr/>
          <p:nvPr/>
        </p:nvSpPr>
        <p:spPr>
          <a:xfrm>
            <a:off x="157841" y="125767"/>
            <a:ext cx="994299" cy="941033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B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3763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nimBg="1" autoUpdateAnimBg="0"/>
      <p:bldP spid="196624" grpId="0" animBg="1" autoUpdateAnimBg="0"/>
      <p:bldP spid="196625" grpId="0" animBg="1" autoUpdateAnimBg="0"/>
      <p:bldP spid="19662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2006353" y="2246050"/>
            <a:ext cx="8593585" cy="22460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Il funzionamento dei conti in caso di P.D. </a:t>
            </a:r>
            <a:r>
              <a:rPr lang="it-IT" sz="4000" dirty="0" err="1" smtClean="0"/>
              <a:t>appplicata</a:t>
            </a:r>
            <a:r>
              <a:rPr lang="it-IT" sz="4000" dirty="0" smtClean="0"/>
              <a:t> al sistema di </a:t>
            </a:r>
            <a:r>
              <a:rPr lang="it-IT" sz="4000" dirty="0" err="1" smtClean="0"/>
              <a:t>Amaduzzi</a:t>
            </a:r>
            <a:endParaRPr lang="en-GB" sz="4000" dirty="0"/>
          </a:p>
        </p:txBody>
      </p:sp>
      <p:sp>
        <p:nvSpPr>
          <p:cNvPr id="3" name="Ovale 2"/>
          <p:cNvSpPr/>
          <p:nvPr/>
        </p:nvSpPr>
        <p:spPr>
          <a:xfrm>
            <a:off x="1615736" y="1775533"/>
            <a:ext cx="994299" cy="941033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C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24492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Line 7"/>
          <p:cNvSpPr>
            <a:spLocks noChangeShapeType="1"/>
          </p:cNvSpPr>
          <p:nvPr/>
        </p:nvSpPr>
        <p:spPr bwMode="auto">
          <a:xfrm>
            <a:off x="3733800" y="9144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0232" name="Rectangle 8"/>
          <p:cNvSpPr>
            <a:spLocks noChangeArrowheads="1"/>
          </p:cNvSpPr>
          <p:nvPr/>
        </p:nvSpPr>
        <p:spPr bwMode="auto">
          <a:xfrm>
            <a:off x="1905000" y="1447800"/>
            <a:ext cx="1676400" cy="14478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b="1">
                <a:latin typeface="Tahoma" panose="020B0604030504040204" pitchFamily="34" charset="0"/>
              </a:rPr>
              <a:t>VFP</a:t>
            </a:r>
          </a:p>
        </p:txBody>
      </p:sp>
      <p:sp>
        <p:nvSpPr>
          <p:cNvPr id="180233" name="Rectangle 9"/>
          <p:cNvSpPr>
            <a:spLocks noChangeArrowheads="1"/>
          </p:cNvSpPr>
          <p:nvPr/>
        </p:nvSpPr>
        <p:spPr bwMode="auto">
          <a:xfrm>
            <a:off x="3886200" y="1447800"/>
            <a:ext cx="1676400" cy="1447800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b="1">
                <a:latin typeface="Tahoma" panose="020B0604030504040204" pitchFamily="34" charset="0"/>
              </a:rPr>
              <a:t>VFN</a:t>
            </a:r>
          </a:p>
        </p:txBody>
      </p:sp>
      <p:sp>
        <p:nvSpPr>
          <p:cNvPr id="24581" name="AutoShape 10"/>
          <p:cNvSpPr>
            <a:spLocks noChangeArrowheads="1"/>
          </p:cNvSpPr>
          <p:nvPr/>
        </p:nvSpPr>
        <p:spPr bwMode="auto">
          <a:xfrm>
            <a:off x="1828800" y="152400"/>
            <a:ext cx="3810000" cy="609600"/>
          </a:xfrm>
          <a:prstGeom prst="roundRect">
            <a:avLst>
              <a:gd name="adj" fmla="val 16667"/>
            </a:avLst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chemeClr val="folHlink"/>
                </a:solidFill>
                <a:latin typeface="Tahoma" panose="020B0604030504040204" pitchFamily="34" charset="0"/>
              </a:rPr>
              <a:t>Nei Conti Finanziari</a:t>
            </a:r>
            <a:endParaRPr lang="it-IT" altLang="en-US" sz="3000" b="1">
              <a:latin typeface="Tahoma" panose="020B0604030504040204" pitchFamily="34" charset="0"/>
            </a:endParaRPr>
          </a:p>
        </p:txBody>
      </p:sp>
      <p:sp>
        <p:nvSpPr>
          <p:cNvPr id="24582" name="AutoShape 11"/>
          <p:cNvSpPr>
            <a:spLocks noChangeArrowheads="1"/>
          </p:cNvSpPr>
          <p:nvPr/>
        </p:nvSpPr>
        <p:spPr bwMode="auto">
          <a:xfrm>
            <a:off x="6477000" y="152400"/>
            <a:ext cx="3810000" cy="6096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rgbClr val="FF0000"/>
                </a:solidFill>
                <a:latin typeface="Tahoma" panose="020B0604030504040204" pitchFamily="34" charset="0"/>
              </a:rPr>
              <a:t>Nei Conti Economici</a:t>
            </a:r>
          </a:p>
        </p:txBody>
      </p:sp>
      <p:sp>
        <p:nvSpPr>
          <p:cNvPr id="24583" name="Rectangle 12"/>
          <p:cNvSpPr>
            <a:spLocks noChangeArrowheads="1"/>
          </p:cNvSpPr>
          <p:nvPr/>
        </p:nvSpPr>
        <p:spPr bwMode="auto">
          <a:xfrm>
            <a:off x="1828800" y="914401"/>
            <a:ext cx="1905000" cy="4683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2800" b="1">
                <a:latin typeface="Tahoma" panose="020B0604030504040204" pitchFamily="34" charset="0"/>
              </a:rPr>
              <a:t>In DARE</a:t>
            </a:r>
          </a:p>
        </p:txBody>
      </p:sp>
      <p:sp>
        <p:nvSpPr>
          <p:cNvPr id="24584" name="Rectangle 13"/>
          <p:cNvSpPr>
            <a:spLocks noChangeArrowheads="1"/>
          </p:cNvSpPr>
          <p:nvPr/>
        </p:nvSpPr>
        <p:spPr bwMode="auto">
          <a:xfrm>
            <a:off x="3733800" y="914401"/>
            <a:ext cx="1905000" cy="4683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2800" b="1">
                <a:latin typeface="Tahoma" panose="020B0604030504040204" pitchFamily="34" charset="0"/>
              </a:rPr>
              <a:t>In AVERE</a:t>
            </a:r>
          </a:p>
        </p:txBody>
      </p:sp>
      <p:sp>
        <p:nvSpPr>
          <p:cNvPr id="24585" name="Rectangle 14"/>
          <p:cNvSpPr>
            <a:spLocks noChangeArrowheads="1"/>
          </p:cNvSpPr>
          <p:nvPr/>
        </p:nvSpPr>
        <p:spPr bwMode="auto">
          <a:xfrm>
            <a:off x="6477000" y="914401"/>
            <a:ext cx="1905000" cy="468313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2800" b="1">
                <a:latin typeface="Tahoma" panose="020B0604030504040204" pitchFamily="34" charset="0"/>
              </a:rPr>
              <a:t>In DARE</a:t>
            </a:r>
          </a:p>
        </p:txBody>
      </p:sp>
      <p:sp>
        <p:nvSpPr>
          <p:cNvPr id="24586" name="Rectangle 15"/>
          <p:cNvSpPr>
            <a:spLocks noChangeArrowheads="1"/>
          </p:cNvSpPr>
          <p:nvPr/>
        </p:nvSpPr>
        <p:spPr bwMode="auto">
          <a:xfrm>
            <a:off x="8382000" y="914401"/>
            <a:ext cx="1905000" cy="468313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2800" b="1">
                <a:latin typeface="Tahoma" panose="020B0604030504040204" pitchFamily="34" charset="0"/>
              </a:rPr>
              <a:t>In AVERE</a:t>
            </a:r>
          </a:p>
        </p:txBody>
      </p:sp>
      <p:sp>
        <p:nvSpPr>
          <p:cNvPr id="24587" name="Line 16"/>
          <p:cNvSpPr>
            <a:spLocks noChangeShapeType="1"/>
          </p:cNvSpPr>
          <p:nvPr/>
        </p:nvSpPr>
        <p:spPr bwMode="auto">
          <a:xfrm>
            <a:off x="8382000" y="9144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80241" name="Rectangle 17"/>
          <p:cNvSpPr>
            <a:spLocks noChangeArrowheads="1"/>
          </p:cNvSpPr>
          <p:nvPr/>
        </p:nvSpPr>
        <p:spPr bwMode="auto">
          <a:xfrm>
            <a:off x="6553200" y="1447800"/>
            <a:ext cx="1676400" cy="1447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b="1">
                <a:latin typeface="Tahoma" panose="020B0604030504040204" pitchFamily="34" charset="0"/>
              </a:rPr>
              <a:t>VEN</a:t>
            </a:r>
          </a:p>
        </p:txBody>
      </p:sp>
      <p:sp>
        <p:nvSpPr>
          <p:cNvPr id="180242" name="Rectangle 18"/>
          <p:cNvSpPr>
            <a:spLocks noChangeArrowheads="1"/>
          </p:cNvSpPr>
          <p:nvPr/>
        </p:nvSpPr>
        <p:spPr bwMode="auto">
          <a:xfrm>
            <a:off x="8534400" y="1447800"/>
            <a:ext cx="1676400" cy="1447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b="1">
                <a:latin typeface="Tahoma" panose="020B0604030504040204" pitchFamily="34" charset="0"/>
              </a:rPr>
              <a:t>VEP</a:t>
            </a:r>
          </a:p>
        </p:txBody>
      </p:sp>
      <p:sp>
        <p:nvSpPr>
          <p:cNvPr id="180243" name="Rectangle 19"/>
          <p:cNvSpPr>
            <a:spLocks noChangeArrowheads="1"/>
          </p:cNvSpPr>
          <p:nvPr/>
        </p:nvSpPr>
        <p:spPr bwMode="auto">
          <a:xfrm>
            <a:off x="1828800" y="3352800"/>
            <a:ext cx="1905000" cy="198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chemeClr val="folHlink"/>
                </a:solidFill>
                <a:latin typeface="Tahoma" panose="020B0604030504040204" pitchFamily="34" charset="0"/>
              </a:rPr>
              <a:t>VFP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denaro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crediti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debiti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0244" name="Rectangle 20"/>
          <p:cNvSpPr>
            <a:spLocks noChangeArrowheads="1"/>
          </p:cNvSpPr>
          <p:nvPr/>
        </p:nvSpPr>
        <p:spPr bwMode="auto">
          <a:xfrm>
            <a:off x="3886200" y="4343400"/>
            <a:ext cx="1828800" cy="198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chemeClr val="folHlink"/>
                </a:solidFill>
                <a:latin typeface="Tahoma" panose="020B0604030504040204" pitchFamily="34" charset="0"/>
              </a:rPr>
              <a:t>VFN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denaro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crediti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debiti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0245" name="Rectangle 21"/>
          <p:cNvSpPr>
            <a:spLocks noChangeArrowheads="1"/>
          </p:cNvSpPr>
          <p:nvPr/>
        </p:nvSpPr>
        <p:spPr bwMode="auto">
          <a:xfrm>
            <a:off x="6477000" y="4343400"/>
            <a:ext cx="1828800" cy="198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chemeClr val="folHlink"/>
                </a:solidFill>
                <a:latin typeface="Tahoma" panose="020B0604030504040204" pitchFamily="34" charset="0"/>
              </a:rPr>
              <a:t>VEN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costi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ricavi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Cap.N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0246" name="Rectangle 22"/>
          <p:cNvSpPr>
            <a:spLocks noChangeArrowheads="1"/>
          </p:cNvSpPr>
          <p:nvPr/>
        </p:nvSpPr>
        <p:spPr bwMode="auto">
          <a:xfrm>
            <a:off x="8458200" y="3429000"/>
            <a:ext cx="1828800" cy="198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solidFill>
                  <a:schemeClr val="folHlink"/>
                </a:solidFill>
                <a:latin typeface="Tahoma" panose="020B0604030504040204" pitchFamily="34" charset="0"/>
              </a:rPr>
              <a:t>VEP</a:t>
            </a:r>
            <a:endParaRPr lang="it-IT" altLang="en-US" sz="3000" b="1">
              <a:latin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- costi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ricavi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en-US" sz="3000" b="1">
                <a:latin typeface="Tahoma" panose="020B0604030504040204" pitchFamily="34" charset="0"/>
              </a:rPr>
              <a:t>+ Cap.N</a:t>
            </a:r>
            <a:endParaRPr lang="it-IT" altLang="en-US" b="1">
              <a:latin typeface="Tahoma" panose="020B0604030504040204" pitchFamily="34" charset="0"/>
            </a:endParaRPr>
          </a:p>
        </p:txBody>
      </p:sp>
      <p:sp>
        <p:nvSpPr>
          <p:cNvPr id="180247" name="AutoShape 23"/>
          <p:cNvSpPr>
            <a:spLocks noChangeArrowheads="1"/>
          </p:cNvSpPr>
          <p:nvPr/>
        </p:nvSpPr>
        <p:spPr bwMode="auto">
          <a:xfrm>
            <a:off x="2286000" y="2667000"/>
            <a:ext cx="838200" cy="685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0248" name="AutoShape 24"/>
          <p:cNvSpPr>
            <a:spLocks noChangeArrowheads="1"/>
          </p:cNvSpPr>
          <p:nvPr/>
        </p:nvSpPr>
        <p:spPr bwMode="auto">
          <a:xfrm>
            <a:off x="8991600" y="2743200"/>
            <a:ext cx="838200" cy="6858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0249" name="AutoShape 25"/>
          <p:cNvSpPr>
            <a:spLocks noChangeArrowheads="1"/>
          </p:cNvSpPr>
          <p:nvPr/>
        </p:nvSpPr>
        <p:spPr bwMode="auto">
          <a:xfrm>
            <a:off x="4267200" y="2667000"/>
            <a:ext cx="838200" cy="16764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0250" name="AutoShape 26"/>
          <p:cNvSpPr>
            <a:spLocks noChangeArrowheads="1"/>
          </p:cNvSpPr>
          <p:nvPr/>
        </p:nvSpPr>
        <p:spPr bwMode="auto">
          <a:xfrm>
            <a:off x="7010400" y="2667000"/>
            <a:ext cx="838200" cy="16764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3" name="AutoShape 23"/>
          <p:cNvSpPr>
            <a:spLocks noChangeArrowheads="1"/>
          </p:cNvSpPr>
          <p:nvPr/>
        </p:nvSpPr>
        <p:spPr bwMode="auto">
          <a:xfrm>
            <a:off x="2286000" y="1485901"/>
            <a:ext cx="838200" cy="403225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4" name="AutoShape 25"/>
          <p:cNvSpPr>
            <a:spLocks noChangeArrowheads="1"/>
          </p:cNvSpPr>
          <p:nvPr/>
        </p:nvSpPr>
        <p:spPr bwMode="auto">
          <a:xfrm>
            <a:off x="4305300" y="1447800"/>
            <a:ext cx="838200" cy="465138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5" name="AutoShape 26"/>
          <p:cNvSpPr>
            <a:spLocks noChangeArrowheads="1"/>
          </p:cNvSpPr>
          <p:nvPr/>
        </p:nvSpPr>
        <p:spPr bwMode="auto">
          <a:xfrm>
            <a:off x="7007225" y="1447800"/>
            <a:ext cx="838200" cy="465138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7" name="AutoShape 24"/>
          <p:cNvSpPr>
            <a:spLocks noChangeArrowheads="1"/>
          </p:cNvSpPr>
          <p:nvPr/>
        </p:nvSpPr>
        <p:spPr bwMode="auto">
          <a:xfrm>
            <a:off x="8964613" y="1476376"/>
            <a:ext cx="838200" cy="43656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9" name="Ovale 28"/>
          <p:cNvSpPr/>
          <p:nvPr/>
        </p:nvSpPr>
        <p:spPr>
          <a:xfrm>
            <a:off x="69064" y="176252"/>
            <a:ext cx="994299" cy="941033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dirty="0" smtClean="0"/>
              <a:t>C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49643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18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8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2000"/>
                                        <p:tgtEl>
                                          <p:spTgt spid="18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32" grpId="0" animBg="1"/>
      <p:bldP spid="180233" grpId="0" animBg="1"/>
      <p:bldP spid="180241" grpId="0" animBg="1"/>
      <p:bldP spid="180242" grpId="0" animBg="1"/>
      <p:bldP spid="180243" grpId="0" animBg="1"/>
      <p:bldP spid="180244" grpId="0" animBg="1"/>
      <p:bldP spid="180245" grpId="0" animBg="1"/>
      <p:bldP spid="180246" grpId="0" animBg="1"/>
      <p:bldP spid="180247" grpId="0" animBg="1"/>
      <p:bldP spid="180248" grpId="0" animBg="1"/>
      <p:bldP spid="180249" grpId="0" animBg="1"/>
      <p:bldP spid="180250" grpId="0" animBg="1"/>
      <p:bldP spid="23" grpId="0" animBg="1"/>
      <p:bldP spid="24" grpId="0" animBg="1"/>
      <p:bldP spid="25" grpId="0" animBg="1"/>
      <p:bldP spid="27" grpId="0" animBg="1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197</Words>
  <Application>Microsoft Office PowerPoint</Application>
  <PresentationFormat>Widescreen</PresentationFormat>
  <Paragraphs>76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Tahoma</vt:lpstr>
      <vt:lpstr>Tema di Office</vt:lpstr>
      <vt:lpstr>Applicazione della partita doppia al sistema di interpretazione di Amaduzzi – Tavole riepilogative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Applicazione della partita doppia al sistema di interpretazione Amaduzziano</dc:title>
  <dc:creator>Utente</dc:creator>
  <cp:lastModifiedBy>TDC</cp:lastModifiedBy>
  <cp:revision>6</cp:revision>
  <dcterms:created xsi:type="dcterms:W3CDTF">2020-10-19T09:22:29Z</dcterms:created>
  <dcterms:modified xsi:type="dcterms:W3CDTF">2023-10-09T09:40:59Z</dcterms:modified>
</cp:coreProperties>
</file>